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7"/>
  </p:notesMasterIdLst>
  <p:sldIdLst>
    <p:sldId id="256" r:id="rId2"/>
    <p:sldId id="258" r:id="rId3"/>
    <p:sldId id="263" r:id="rId4"/>
    <p:sldId id="260" r:id="rId5"/>
    <p:sldId id="262" r:id="rId6"/>
    <p:sldId id="259"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261" r:id="rId45"/>
    <p:sldId id="303" r:id="rId46"/>
    <p:sldId id="306" r:id="rId47"/>
    <p:sldId id="307" r:id="rId48"/>
    <p:sldId id="309" r:id="rId49"/>
    <p:sldId id="308" r:id="rId50"/>
    <p:sldId id="304" r:id="rId51"/>
    <p:sldId id="310" r:id="rId52"/>
    <p:sldId id="311" r:id="rId53"/>
    <p:sldId id="312" r:id="rId54"/>
    <p:sldId id="313" r:id="rId55"/>
    <p:sldId id="315" r:id="rId56"/>
    <p:sldId id="317" r:id="rId57"/>
    <p:sldId id="321" r:id="rId58"/>
    <p:sldId id="320" r:id="rId59"/>
    <p:sldId id="322" r:id="rId60"/>
    <p:sldId id="323" r:id="rId61"/>
    <p:sldId id="324" r:id="rId62"/>
    <p:sldId id="329" r:id="rId63"/>
    <p:sldId id="327" r:id="rId64"/>
    <p:sldId id="330" r:id="rId65"/>
    <p:sldId id="328" r:id="rId66"/>
    <p:sldId id="331" r:id="rId67"/>
    <p:sldId id="332" r:id="rId68"/>
    <p:sldId id="339" r:id="rId69"/>
    <p:sldId id="341" r:id="rId70"/>
    <p:sldId id="340" r:id="rId71"/>
    <p:sldId id="338" r:id="rId72"/>
    <p:sldId id="335" r:id="rId73"/>
    <p:sldId id="336" r:id="rId74"/>
    <p:sldId id="343" r:id="rId75"/>
    <p:sldId id="345" r:id="rId7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57" autoAdjust="0"/>
    <p:restoredTop sz="94660"/>
  </p:normalViewPr>
  <p:slideViewPr>
    <p:cSldViewPr>
      <p:cViewPr>
        <p:scale>
          <a:sx n="90" d="100"/>
          <a:sy n="90" d="100"/>
        </p:scale>
        <p:origin x="-63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B26DC08-817B-46B1-8EAC-251A080E5933}" type="datetimeFigureOut">
              <a:rPr lang="en-GB" smtClean="0"/>
              <a:pPr/>
              <a:t>09/02/2012</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0AAE20C-EFA2-4B92-B2D1-D4E8EE5A7DE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8841BD-FDE5-41E7-B670-B1C8A65506C1}" type="slidenum">
              <a:rPr lang="en-US"/>
              <a:pPr/>
              <a:t>3</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766A78-F531-4867-A793-CFF35ED67F04}" type="slidenum">
              <a:rPr lang="en-US"/>
              <a:pPr/>
              <a:t>13</a:t>
            </a:fld>
            <a:endParaRPr lang="en-US"/>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FDE5EA-3450-45FF-937B-B6795AC3C043}" type="slidenum">
              <a:rPr lang="en-US"/>
              <a:pPr/>
              <a:t>14</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72F12C-731E-4340-A19C-EEE4B3772FEB}" type="slidenum">
              <a:rPr lang="en-US"/>
              <a:pPr/>
              <a:t>15</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7E0568-0D3E-4085-91BE-478B33E512E5}" type="slidenum">
              <a:rPr lang="en-US"/>
              <a:pPr/>
              <a:t>16</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5434D8-1C02-4CA1-B208-BEB0077A3470}" type="slidenum">
              <a:rPr lang="en-US"/>
              <a:pPr/>
              <a:t>17</a:t>
            </a:fld>
            <a:endParaRPr lang="en-US"/>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A4FB51-0B47-408B-93B5-1591DB2DF3BA}" type="slidenum">
              <a:rPr lang="en-US"/>
              <a:pPr/>
              <a:t>18</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77A67-5DF5-443B-86D1-AF4EE79C89B9}" type="slidenum">
              <a:rPr lang="en-US"/>
              <a:pPr/>
              <a:t>19</a:t>
            </a:fld>
            <a:endParaRPr 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AF5477-6376-4F22-A5F9-B69AEF68570A}" type="slidenum">
              <a:rPr lang="en-US"/>
              <a:pPr/>
              <a:t>20</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10228C-FF5A-4F74-A468-A00A46DC96E2}" type="slidenum">
              <a:rPr lang="en-US"/>
              <a:pPr/>
              <a:t>21</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93B8B9-62F5-4D77-BF02-25F37B83D671}" type="slidenum">
              <a:rPr lang="en-US"/>
              <a:pPr/>
              <a:t>22</a:t>
            </a:fld>
            <a:endParaRPr lang="en-US"/>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BB6A1D-FD69-4C2A-8EEB-4795839AA62B}" type="slidenum">
              <a:rPr lang="en-GB"/>
              <a:pPr/>
              <a:t>4</a:t>
            </a:fld>
            <a:endParaRPr lang="en-GB"/>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9551EB-5550-4E63-AD2D-F2D207D75EDF}" type="slidenum">
              <a:rPr lang="en-US"/>
              <a:pPr/>
              <a:t>23</a:t>
            </a:fld>
            <a:endParaRPr lang="en-US"/>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915C81-995B-4C74-BC25-6D3637847DB7}" type="slidenum">
              <a:rPr lang="en-US"/>
              <a:pPr/>
              <a:t>24</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719B73-9018-4CE8-B6AF-7D84AB67BA8B}" type="slidenum">
              <a:rPr lang="en-US"/>
              <a:pPr/>
              <a:t>25</a:t>
            </a:fld>
            <a:endParaRPr lang="en-US"/>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096EAC-2CB8-4FBB-8316-5D50C43078A7}" type="slidenum">
              <a:rPr lang="en-US"/>
              <a:pPr/>
              <a:t>26</a:t>
            </a:fld>
            <a:endParaRPr lang="en-US"/>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C39B5A-3598-45EF-B1E1-8CCD34DBBEA0}" type="slidenum">
              <a:rPr lang="en-US"/>
              <a:pPr/>
              <a:t>27</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311771-9BA0-4D4F-9689-69965ED8DD04}" type="slidenum">
              <a:rPr lang="en-US"/>
              <a:pPr/>
              <a:t>28</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A8AE80-997E-40A2-88F3-F0849698C1FC}" type="slidenum">
              <a:rPr lang="en-US"/>
              <a:pPr/>
              <a:t>29</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9F2FA0-3AF1-4C0C-9C03-B812C0792221}" type="slidenum">
              <a:rPr lang="en-US"/>
              <a:pPr/>
              <a:t>30</a:t>
            </a:fld>
            <a:endParaRPr lang="en-US"/>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452B73-03DA-4C41-928D-657F5EDE3D95}" type="slidenum">
              <a:rPr lang="en-US"/>
              <a:pPr/>
              <a:t>31</a:t>
            </a:fld>
            <a:endParaRPr lang="en-US"/>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10DC9-D61A-42CC-B8F8-B9D87F631F59}" type="slidenum">
              <a:rPr lang="en-US"/>
              <a:pPr/>
              <a:t>32</a:t>
            </a:fld>
            <a:endParaRPr lang="en-US"/>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83B757-EBE4-43C8-8F9F-B49FDF51539D}" type="slidenum">
              <a:rPr lang="en-GB"/>
              <a:pPr/>
              <a:t>5</a:t>
            </a:fld>
            <a:endParaRPr lang="en-GB"/>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5528D7-F6D9-44F1-B424-975E02345913}" type="slidenum">
              <a:rPr lang="en-US"/>
              <a:pPr/>
              <a:t>33</a:t>
            </a:fld>
            <a:endParaRPr lang="en-US"/>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FF0F09-9B90-49DA-A8D4-D8773E2EA4BF}" type="slidenum">
              <a:rPr lang="en-US"/>
              <a:pPr/>
              <a:t>34</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6C3F69-265A-45A1-986C-6FEA54CE6468}" type="slidenum">
              <a:rPr lang="en-US"/>
              <a:pPr/>
              <a:t>35</a:t>
            </a:fld>
            <a:endParaRPr lang="en-U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23D72E-5F44-4C92-A467-64B528F07C3D}" type="slidenum">
              <a:rPr lang="en-US"/>
              <a:pPr/>
              <a:t>36</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B7DF1-5E1A-4213-9FE3-7C56CAE2E830}" type="slidenum">
              <a:rPr lang="en-US"/>
              <a:pPr/>
              <a:t>37</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D81F65-993C-4D9F-92B4-EF6E3C5CB520}" type="slidenum">
              <a:rPr lang="en-US"/>
              <a:pPr/>
              <a:t>38</a:t>
            </a:fld>
            <a:endParaRPr lang="en-US"/>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81B9CC-480B-43B1-8297-BCBFEDCB62EC}" type="slidenum">
              <a:rPr lang="en-US"/>
              <a:pPr/>
              <a:t>39</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316542-7A55-4ED3-A461-014CBD8573CC}" type="slidenum">
              <a:rPr lang="en-US"/>
              <a:pPr/>
              <a:t>40</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E41424-EF9A-4C35-B5E0-2983ECE8FCA0}" type="slidenum">
              <a:rPr lang="en-US"/>
              <a:pPr/>
              <a:t>41</a:t>
            </a:fld>
            <a:endParaRPr lang="en-U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0A4B85-C6B7-4971-A16A-CCD687B6C170}" type="slidenum">
              <a:rPr lang="en-US"/>
              <a:pPr/>
              <a:t>42</a:t>
            </a:fld>
            <a:endParaRPr lang="en-US"/>
          </a:p>
        </p:txBody>
      </p:sp>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F0491-E272-44E3-AA17-8951C7E82CB2}" type="slidenum">
              <a:rPr lang="en-US"/>
              <a:pPr/>
              <a:t>7</a:t>
            </a:fld>
            <a:endParaRPr 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054BC1-2952-473A-87BB-5F7ED90846B9}" type="slidenum">
              <a:rPr lang="en-US"/>
              <a:pPr/>
              <a:t>43</a:t>
            </a:fld>
            <a:endParaRPr lang="en-US"/>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45B34FF-36E9-4E3E-897B-7FE06B299172}" type="slidenum">
              <a:rPr lang="en-GB"/>
              <a:pPr/>
              <a:t>51</a:t>
            </a:fld>
            <a:endParaRPr lang="en-GB"/>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BCBC444-F7C6-4924-BF3E-DA6E3CB9BAEF}" type="slidenum">
              <a:rPr lang="en-GB"/>
              <a:pPr/>
              <a:t>52</a:t>
            </a:fld>
            <a:endParaRPr lang="en-GB"/>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2A4A54F7-3745-48C6-8712-6F843665368C}" type="slidenum">
              <a:rPr lang="en-GB"/>
              <a:pPr/>
              <a:t>57</a:t>
            </a:fld>
            <a:endParaRPr lang="en-GB"/>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0AAE20C-EFA2-4B92-B2D1-D4E8EE5A7DEA}" type="slidenum">
              <a:rPr lang="en-GB" smtClean="0"/>
              <a:pPr/>
              <a:t>70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0D9003-23B8-4015-BB1D-9513EE486BDB}" type="slidenum">
              <a:rPr lang="en-US"/>
              <a:pPr/>
              <a:t>8</a:t>
            </a:fld>
            <a:endParaRPr 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536422-0487-4398-9D83-481AFA49BA5E}" type="slidenum">
              <a:rPr lang="en-US"/>
              <a:pPr/>
              <a:t>9</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935FC7-DC1D-4D2A-9CD5-DF5883A12AAB}" type="slidenum">
              <a:rPr lang="en-US"/>
              <a:pPr/>
              <a:t>10</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FE1D0-4414-4C19-BABF-3BEE1424B5CB}" type="slidenum">
              <a:rPr lang="en-US"/>
              <a:pPr/>
              <a:t>11</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F9B79D-06B2-4406-8712-ABB643996480}" type="slidenum">
              <a:rPr lang="en-US"/>
              <a:pPr/>
              <a:t>12</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03E76433-FDB8-4F63-A9C2-A4633421A525}" type="datetimeFigureOut">
              <a:rPr lang="en-GB" smtClean="0"/>
              <a:pPr/>
              <a:t>09/02/2012</a:t>
            </a:fld>
            <a:endParaRPr lang="en-GB"/>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E9587CE-82C7-4F89-9FCF-C9E47FE1981E}" type="slidenum">
              <a:rPr lang="en-GB" smtClean="0"/>
              <a:pPr/>
              <a:t>‹#›</a:t>
            </a:fld>
            <a:endParaRPr lang="en-GB"/>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6E9587CE-82C7-4F89-9FCF-C9E47FE1981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6E9587CE-82C7-4F89-9FCF-C9E47FE1981E}"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5025" y="1598613"/>
            <a:ext cx="4037013"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5025" y="3922713"/>
            <a:ext cx="4037013"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5613" y="6242050"/>
            <a:ext cx="2130425" cy="474663"/>
          </a:xfrm>
        </p:spPr>
        <p:txBody>
          <a:bodyPr/>
          <a:lstStyle>
            <a:lvl1pPr>
              <a:defRPr/>
            </a:lvl1pPr>
          </a:lstStyle>
          <a:p>
            <a:endParaRPr lang="en-US"/>
          </a:p>
        </p:txBody>
      </p:sp>
      <p:sp>
        <p:nvSpPr>
          <p:cNvPr id="7" name="Footer Placeholder 6"/>
          <p:cNvSpPr>
            <a:spLocks noGrp="1"/>
          </p:cNvSpPr>
          <p:nvPr>
            <p:ph type="ftr" sz="quarter" idx="11"/>
          </p:nvPr>
        </p:nvSpPr>
        <p:spPr>
          <a:xfrm>
            <a:off x="3124200" y="6242050"/>
            <a:ext cx="2895600" cy="474663"/>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2050"/>
            <a:ext cx="2130425" cy="474663"/>
          </a:xfrm>
        </p:spPr>
        <p:txBody>
          <a:bodyPr/>
          <a:lstStyle>
            <a:lvl1pPr>
              <a:defRPr/>
            </a:lvl1pPr>
          </a:lstStyle>
          <a:p>
            <a:fld id="{176CBD9B-04CC-4A5D-BA4B-A7029F794FD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657C04AA-A24E-420C-875A-1F843745FBA1}" type="slidenum">
              <a:rPr lang="en-US"/>
              <a:pPr/>
              <a:t>‹#›</a:t>
            </a:fld>
            <a:endParaRPr lang="en-US"/>
          </a:p>
        </p:txBody>
      </p:sp>
    </p:spTree>
  </p:cSld>
  <p:clrMapOvr>
    <a:masterClrMapping/>
  </p:clrMapOvr>
  <p:transition spd="slow">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4530725"/>
          </a:xfrm>
        </p:spPr>
        <p:txBody>
          <a:bodyPr/>
          <a:lstStyle/>
          <a:p>
            <a:pPr lvl="0"/>
            <a:endParaRPr lang="en-GB" noProof="0" smtClean="0"/>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6AB614E5-04F3-4B17-932F-5C92B5F212F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2928ED53-E479-495D-B01F-542D133074D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6E9587CE-82C7-4F89-9FCF-C9E47FE1981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03E76433-FDB8-4F63-A9C2-A4633421A525}" type="datetimeFigureOut">
              <a:rPr lang="en-GB" smtClean="0"/>
              <a:pPr/>
              <a:t>09/02/2012</a:t>
            </a:fld>
            <a:endParaRPr lang="en-GB"/>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E9587CE-82C7-4F89-9FCF-C9E47FE1981E}" type="slidenum">
              <a:rPr lang="en-GB" smtClean="0"/>
              <a:pPr/>
              <a:t>‹#›</a:t>
            </a:fld>
            <a:endParaRPr lang="en-GB"/>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a:xfrm>
            <a:off x="8641080" y="6514568"/>
            <a:ext cx="464288" cy="274320"/>
          </a:xfrm>
        </p:spPr>
        <p:txBody>
          <a:bodyPr/>
          <a:lstStyle>
            <a:extLst/>
          </a:lstStyle>
          <a:p>
            <a:fld id="{6E9587CE-82C7-4F89-9FCF-C9E47FE1981E}" type="slidenum">
              <a:rPr lang="en-GB" smtClean="0"/>
              <a:pPr/>
              <a:t>‹#›</a:t>
            </a:fld>
            <a:endParaRPr lang="en-GB"/>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a:xfrm>
            <a:off x="8641080" y="6514568"/>
            <a:ext cx="464288" cy="274320"/>
          </a:xfrm>
        </p:spPr>
        <p:txBody>
          <a:bodyPr/>
          <a:lstStyle>
            <a:extLst/>
          </a:lstStyle>
          <a:p>
            <a:fld id="{6E9587CE-82C7-4F89-9FCF-C9E47FE1981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6E9587CE-82C7-4F89-9FCF-C9E47FE1981E}" type="slidenum">
              <a:rPr lang="en-GB" smtClean="0"/>
              <a:pPr/>
              <a:t>‹#›</a:t>
            </a:fld>
            <a:endParaRPr lang="en-GB"/>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3E76433-FDB8-4F63-A9C2-A4633421A525}" type="datetimeFigureOut">
              <a:rPr lang="en-GB" smtClean="0"/>
              <a:pPr/>
              <a:t>09/02/2012</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6E9587CE-82C7-4F89-9FCF-C9E47FE1981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03E76433-FDB8-4F63-A9C2-A4633421A525}" type="datetimeFigureOut">
              <a:rPr lang="en-GB" smtClean="0"/>
              <a:pPr/>
              <a:t>09/02/2012</a:t>
            </a:fld>
            <a:endParaRPr lang="en-GB"/>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E9587CE-82C7-4F89-9FCF-C9E47FE1981E}" type="slidenum">
              <a:rPr lang="en-GB" smtClean="0"/>
              <a:pPr/>
              <a:t>‹#›</a:t>
            </a:fld>
            <a:endParaRPr lang="en-GB"/>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03E76433-FDB8-4F63-A9C2-A4633421A525}" type="datetimeFigureOut">
              <a:rPr lang="en-GB" smtClean="0"/>
              <a:pPr/>
              <a:t>09/02/2012</a:t>
            </a:fld>
            <a:endParaRPr lang="en-GB"/>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E9587CE-82C7-4F89-9FCF-C9E47FE1981E}" type="slidenum">
              <a:rPr lang="en-GB" smtClean="0"/>
              <a:pPr/>
              <a:t>‹#›</a:t>
            </a:fld>
            <a:endParaRPr lang="en-GB"/>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GB"/>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3E76433-FDB8-4F63-A9C2-A4633421A525}" type="datetimeFigureOut">
              <a:rPr lang="en-GB" smtClean="0"/>
              <a:pPr/>
              <a:t>09/02/2012</a:t>
            </a:fld>
            <a:endParaRPr lang="en-GB"/>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E9587CE-82C7-4F89-9FCF-C9E47FE1981E}" type="slidenum">
              <a:rPr lang="en-GB" smtClean="0"/>
              <a:pPr/>
              <a:t>‹#›</a:t>
            </a:fld>
            <a:endParaRPr lang="en-GB"/>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8.jpeg"/></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41.jpeg"/></Relationships>
</file>

<file path=ppt/slides/_rels/slide4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hyperlink" Target="http://teachpol.tcnj.edu/amer_pol_hist/thumbnail453.html"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To Kill A Mockingbird</a:t>
            </a:r>
            <a:endParaRPr lang="en-GB" dirty="0"/>
          </a:p>
        </p:txBody>
      </p:sp>
      <p:sp>
        <p:nvSpPr>
          <p:cNvPr id="3" name="Subtitle 2"/>
          <p:cNvSpPr>
            <a:spLocks noGrp="1"/>
          </p:cNvSpPr>
          <p:nvPr>
            <p:ph type="subTitle" idx="1"/>
          </p:nvPr>
        </p:nvSpPr>
        <p:spPr/>
        <p:txBody>
          <a:bodyPr/>
          <a:lstStyle/>
          <a:p>
            <a:r>
              <a:rPr lang="en-GB" dirty="0" smtClean="0"/>
              <a:t>Higher </a:t>
            </a:r>
            <a:endParaRPr lang="en-GB" dirty="0"/>
          </a:p>
        </p:txBody>
      </p:sp>
      <p:pic>
        <p:nvPicPr>
          <p:cNvPr id="1026" name="Picture 2" descr="C:\Documents and Settings\barnardz-s\Local Settings\Temporary Internet Files\Content.IE5\CMDNUPG8\MC900052597[1].wmf"/>
          <p:cNvPicPr>
            <a:picLocks noChangeAspect="1" noChangeArrowheads="1"/>
          </p:cNvPicPr>
          <p:nvPr/>
        </p:nvPicPr>
        <p:blipFill>
          <a:blip r:embed="rId2" cstate="print"/>
          <a:srcRect/>
          <a:stretch>
            <a:fillRect/>
          </a:stretch>
        </p:blipFill>
        <p:spPr bwMode="auto">
          <a:xfrm>
            <a:off x="1475656" y="3116948"/>
            <a:ext cx="4323881" cy="297634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7" name="Picture 5" descr="Racism 7"/>
          <p:cNvPicPr>
            <a:picLocks noGrp="1" noChangeAspect="1" noChangeArrowheads="1"/>
          </p:cNvPicPr>
          <p:nvPr>
            <p:ph/>
          </p:nvPr>
        </p:nvPicPr>
        <p:blipFill>
          <a:blip r:embed="rId3" cstate="print"/>
          <a:srcRect/>
          <a:stretch>
            <a:fillRect/>
          </a:stretch>
        </p:blipFill>
        <p:spPr>
          <a:xfrm>
            <a:off x="1331913" y="528638"/>
            <a:ext cx="6911975" cy="5697537"/>
          </a:xfrm>
        </p:spPr>
      </p:pic>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21" name="Picture 5" descr="Racism 5"/>
          <p:cNvPicPr>
            <a:picLocks noGrp="1" noChangeAspect="1" noChangeArrowheads="1"/>
          </p:cNvPicPr>
          <p:nvPr>
            <p:ph/>
          </p:nvPr>
        </p:nvPicPr>
        <p:blipFill>
          <a:blip r:embed="rId3" cstate="print"/>
          <a:srcRect/>
          <a:stretch>
            <a:fillRect/>
          </a:stretch>
        </p:blipFill>
        <p:spPr>
          <a:xfrm>
            <a:off x="1979613" y="549275"/>
            <a:ext cx="5262562" cy="5414963"/>
          </a:xfrm>
        </p:spPr>
      </p:pic>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1" name="Picture 5" descr="Racism 19"/>
          <p:cNvPicPr>
            <a:picLocks noGrp="1" noChangeAspect="1" noChangeArrowheads="1"/>
          </p:cNvPicPr>
          <p:nvPr>
            <p:ph/>
          </p:nvPr>
        </p:nvPicPr>
        <p:blipFill>
          <a:blip r:embed="rId3" cstate="print"/>
          <a:srcRect/>
          <a:stretch>
            <a:fillRect/>
          </a:stretch>
        </p:blipFill>
        <p:spPr>
          <a:xfrm>
            <a:off x="827088" y="404813"/>
            <a:ext cx="7416800" cy="5921375"/>
          </a:xfrm>
        </p:spPr>
      </p:pic>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ctrTitle"/>
          </p:nvPr>
        </p:nvSpPr>
        <p:spPr/>
        <p:txBody>
          <a:bodyPr/>
          <a:lstStyle/>
          <a:p>
            <a:r>
              <a:rPr lang="en-GB" sz="6000">
                <a:latin typeface="Papyrus" pitchFamily="66" charset="0"/>
              </a:rPr>
              <a:t>In business and trade…</a:t>
            </a:r>
            <a:endParaRPr lang="en-US" sz="6000">
              <a:latin typeface="Papyrus" pitchFamily="66"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7" name="Picture 5" descr="Racism 17"/>
          <p:cNvPicPr>
            <a:picLocks noGrp="1" noChangeAspect="1" noChangeArrowheads="1"/>
          </p:cNvPicPr>
          <p:nvPr>
            <p:ph/>
          </p:nvPr>
        </p:nvPicPr>
        <p:blipFill>
          <a:blip r:embed="rId3" cstate="print"/>
          <a:srcRect/>
          <a:stretch>
            <a:fillRect/>
          </a:stretch>
        </p:blipFill>
        <p:spPr>
          <a:xfrm>
            <a:off x="1116013" y="530225"/>
            <a:ext cx="6911975" cy="5668963"/>
          </a:xfrm>
        </p:spPr>
      </p:pic>
    </p:spTree>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82" name="Picture 10" descr="Racism 3"/>
          <p:cNvPicPr>
            <a:picLocks noGrp="1" noChangeAspect="1" noChangeArrowheads="1"/>
          </p:cNvPicPr>
          <p:nvPr>
            <p:ph sz="half" idx="2"/>
          </p:nvPr>
        </p:nvPicPr>
        <p:blipFill>
          <a:blip r:embed="rId3" cstate="print"/>
          <a:srcRect/>
          <a:stretch>
            <a:fillRect/>
          </a:stretch>
        </p:blipFill>
        <p:spPr>
          <a:xfrm>
            <a:off x="5003800" y="908050"/>
            <a:ext cx="3654425" cy="5211763"/>
          </a:xfrm>
        </p:spPr>
      </p:pic>
      <p:pic>
        <p:nvPicPr>
          <p:cNvPr id="105485" name="Picture 13" descr="Racism 26"/>
          <p:cNvPicPr>
            <a:picLocks noGrp="1" noChangeAspect="1" noChangeArrowheads="1"/>
          </p:cNvPicPr>
          <p:nvPr>
            <p:ph sz="half" idx="1"/>
          </p:nvPr>
        </p:nvPicPr>
        <p:blipFill>
          <a:blip r:embed="rId4" cstate="print"/>
          <a:srcRect/>
          <a:stretch>
            <a:fillRect/>
          </a:stretch>
        </p:blipFill>
        <p:spPr>
          <a:xfrm>
            <a:off x="395288" y="981075"/>
            <a:ext cx="4435475" cy="5097463"/>
          </a:xfrm>
          <a:noFill/>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9" name="Picture 5" descr="Racism 11"/>
          <p:cNvPicPr>
            <a:picLocks noGrp="1" noChangeAspect="1" noChangeArrowheads="1"/>
          </p:cNvPicPr>
          <p:nvPr>
            <p:ph/>
          </p:nvPr>
        </p:nvPicPr>
        <p:blipFill>
          <a:blip r:embed="rId3" cstate="print"/>
          <a:srcRect/>
          <a:stretch>
            <a:fillRect/>
          </a:stretch>
        </p:blipFill>
        <p:spPr>
          <a:xfrm>
            <a:off x="755650" y="692150"/>
            <a:ext cx="7704138" cy="5189538"/>
          </a:xfrm>
        </p:spPr>
      </p:pic>
    </p:spTree>
  </p:cSld>
  <p:clrMapOvr>
    <a:masterClrMapping/>
  </p:clrMapOvr>
  <p:transition spd="slow">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9" name="Picture 5" descr="Racism 18"/>
          <p:cNvPicPr>
            <a:picLocks noGrp="1" noChangeAspect="1" noChangeArrowheads="1"/>
          </p:cNvPicPr>
          <p:nvPr>
            <p:ph/>
          </p:nvPr>
        </p:nvPicPr>
        <p:blipFill>
          <a:blip r:embed="rId3" cstate="print"/>
          <a:srcRect/>
          <a:stretch>
            <a:fillRect/>
          </a:stretch>
        </p:blipFill>
        <p:spPr>
          <a:xfrm>
            <a:off x="684213" y="620713"/>
            <a:ext cx="7920037" cy="5364162"/>
          </a:xfrm>
        </p:spPr>
      </p:pic>
    </p:spTree>
  </p:cSld>
  <p:clrMapOvr>
    <a:masterClrMapping/>
  </p:clrMapOvr>
  <p:transition spd="slow">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3" name="Picture 5" descr="Racism 20"/>
          <p:cNvPicPr>
            <a:picLocks noGrp="1" noChangeAspect="1" noChangeArrowheads="1"/>
          </p:cNvPicPr>
          <p:nvPr>
            <p:ph/>
          </p:nvPr>
        </p:nvPicPr>
        <p:blipFill>
          <a:blip r:embed="rId3" cstate="print"/>
          <a:srcRect/>
          <a:stretch>
            <a:fillRect/>
          </a:stretch>
        </p:blipFill>
        <p:spPr>
          <a:xfrm>
            <a:off x="1187450" y="404813"/>
            <a:ext cx="6769100" cy="5900737"/>
          </a:xfrm>
        </p:spPr>
      </p:pic>
    </p:spTree>
  </p:cSld>
  <p:clrMapOvr>
    <a:masterClrMapping/>
  </p:clrMapOvr>
  <p:transition spd="slow">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6" name="Rectangle 4"/>
          <p:cNvSpPr>
            <a:spLocks noGrp="1" noChangeArrowheads="1"/>
          </p:cNvSpPr>
          <p:nvPr>
            <p:ph type="ctrTitle"/>
          </p:nvPr>
        </p:nvSpPr>
        <p:spPr/>
        <p:txBody>
          <a:bodyPr/>
          <a:lstStyle/>
          <a:p>
            <a:r>
              <a:rPr lang="en-GB" sz="6000">
                <a:latin typeface="Papyrus" pitchFamily="66" charset="0"/>
              </a:rPr>
              <a:t>In eating and drinking facilities…</a:t>
            </a:r>
            <a:endParaRPr lang="en-US" sz="6000">
              <a:latin typeface="Papyrus" pitchFamily="66"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Historical Setting</a:t>
            </a:r>
            <a:endParaRPr lang="en-GB" dirty="0"/>
          </a:p>
        </p:txBody>
      </p:sp>
      <p:sp>
        <p:nvSpPr>
          <p:cNvPr id="3" name="Content Placeholder 2"/>
          <p:cNvSpPr>
            <a:spLocks noGrp="1"/>
          </p:cNvSpPr>
          <p:nvPr>
            <p:ph idx="1"/>
          </p:nvPr>
        </p:nvSpPr>
        <p:spPr/>
        <p:txBody>
          <a:bodyPr>
            <a:normAutofit lnSpcReduction="10000"/>
          </a:bodyPr>
          <a:lstStyle/>
          <a:p>
            <a:r>
              <a:rPr lang="en-GB" dirty="0" smtClean="0"/>
              <a:t>Set in the fictional </a:t>
            </a:r>
            <a:r>
              <a:rPr lang="en-GB" dirty="0" err="1" smtClean="0"/>
              <a:t>Maycomb</a:t>
            </a:r>
            <a:r>
              <a:rPr lang="en-GB" dirty="0" smtClean="0"/>
              <a:t>, Alabama in the 1930s Depression in the US</a:t>
            </a:r>
          </a:p>
          <a:p>
            <a:endParaRPr lang="en-GB" dirty="0" smtClean="0"/>
          </a:p>
          <a:p>
            <a:r>
              <a:rPr lang="en-GB" dirty="0" smtClean="0"/>
              <a:t>Alabama was renowned for its racial tensions</a:t>
            </a:r>
          </a:p>
          <a:p>
            <a:endParaRPr lang="en-GB" dirty="0" smtClean="0"/>
          </a:p>
          <a:p>
            <a:r>
              <a:rPr lang="en-GB" dirty="0" smtClean="0"/>
              <a:t>The South had a historical legacy of slavery, lynch mobs, the Ku Klux Klan and legal unfairness towards blacks known as Jim Crow laws</a:t>
            </a:r>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3" name="Picture 5" descr="Racism 6"/>
          <p:cNvPicPr>
            <a:picLocks noGrp="1" noChangeAspect="1" noChangeArrowheads="1"/>
          </p:cNvPicPr>
          <p:nvPr>
            <p:ph/>
          </p:nvPr>
        </p:nvPicPr>
        <p:blipFill>
          <a:blip r:embed="rId3" cstate="print"/>
          <a:srcRect/>
          <a:stretch>
            <a:fillRect/>
          </a:stretch>
        </p:blipFill>
        <p:spPr>
          <a:xfrm>
            <a:off x="1908175" y="476250"/>
            <a:ext cx="5503863" cy="5629275"/>
          </a:xfrm>
        </p:spPr>
      </p:pic>
    </p:spTree>
  </p:cSld>
  <p:clrMapOvr>
    <a:masterClrMapping/>
  </p:clrMapOvr>
  <p:transition spd="slow">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41" name="Picture 5" descr="Racism 14"/>
          <p:cNvPicPr>
            <a:picLocks noGrp="1" noChangeAspect="1" noChangeArrowheads="1"/>
          </p:cNvPicPr>
          <p:nvPr>
            <p:ph/>
          </p:nvPr>
        </p:nvPicPr>
        <p:blipFill>
          <a:blip r:embed="rId3" cstate="print"/>
          <a:srcRect/>
          <a:stretch>
            <a:fillRect/>
          </a:stretch>
        </p:blipFill>
        <p:spPr>
          <a:xfrm>
            <a:off x="755650" y="765175"/>
            <a:ext cx="7632700" cy="5122863"/>
          </a:xfrm>
        </p:spPr>
      </p:pic>
    </p:spTree>
  </p:cSld>
  <p:clrMapOvr>
    <a:masterClrMapping/>
  </p:clrMapOvr>
  <p:transition spd="slow">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5" name="Picture 5" descr="Racism 21"/>
          <p:cNvPicPr>
            <a:picLocks noGrp="1" noChangeAspect="1" noChangeArrowheads="1"/>
          </p:cNvPicPr>
          <p:nvPr>
            <p:ph/>
          </p:nvPr>
        </p:nvPicPr>
        <p:blipFill>
          <a:blip r:embed="rId3" cstate="print"/>
          <a:srcRect/>
          <a:stretch>
            <a:fillRect/>
          </a:stretch>
        </p:blipFill>
        <p:spPr>
          <a:xfrm>
            <a:off x="539750" y="692150"/>
            <a:ext cx="8101013" cy="5414963"/>
          </a:xfrm>
        </p:spPr>
      </p:pic>
    </p:spTree>
  </p:cSld>
  <p:clrMapOvr>
    <a:masterClrMapping/>
  </p:clrMapOvr>
  <p:transition spd="slow">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8" name="Rectangle 4"/>
          <p:cNvSpPr>
            <a:spLocks noGrp="1" noChangeArrowheads="1"/>
          </p:cNvSpPr>
          <p:nvPr>
            <p:ph type="ctrTitle"/>
          </p:nvPr>
        </p:nvSpPr>
        <p:spPr/>
        <p:txBody>
          <a:bodyPr/>
          <a:lstStyle/>
          <a:p>
            <a:r>
              <a:rPr lang="en-GB" sz="5400">
                <a:latin typeface="Papyrus" pitchFamily="66" charset="0"/>
              </a:rPr>
              <a:t>In entertainment and leisure…</a:t>
            </a:r>
            <a:endParaRPr lang="en-US" sz="5400">
              <a:latin typeface="Papyrus" pitchFamily="66"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5" name="Picture 5" descr="Racism 16"/>
          <p:cNvPicPr>
            <a:picLocks noGrp="1" noChangeAspect="1" noChangeArrowheads="1"/>
          </p:cNvPicPr>
          <p:nvPr>
            <p:ph/>
          </p:nvPr>
        </p:nvPicPr>
        <p:blipFill>
          <a:blip r:embed="rId3" cstate="print"/>
          <a:srcRect/>
          <a:stretch>
            <a:fillRect/>
          </a:stretch>
        </p:blipFill>
        <p:spPr>
          <a:xfrm>
            <a:off x="1476375" y="404813"/>
            <a:ext cx="5888038" cy="5908675"/>
          </a:xfrm>
        </p:spPr>
      </p:pic>
    </p:spTree>
  </p:cSld>
  <p:clrMapOvr>
    <a:masterClrMapping/>
  </p:clrMapOvr>
  <p:transition spd="slow">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7" name="Picture 5" descr="Racism 22"/>
          <p:cNvPicPr>
            <a:picLocks noGrp="1" noChangeAspect="1" noChangeArrowheads="1"/>
          </p:cNvPicPr>
          <p:nvPr>
            <p:ph/>
          </p:nvPr>
        </p:nvPicPr>
        <p:blipFill>
          <a:blip r:embed="rId3" cstate="print"/>
          <a:srcRect/>
          <a:stretch>
            <a:fillRect/>
          </a:stretch>
        </p:blipFill>
        <p:spPr>
          <a:xfrm>
            <a:off x="755650" y="665163"/>
            <a:ext cx="7848600" cy="5432425"/>
          </a:xfrm>
        </p:spPr>
      </p:pic>
    </p:spTree>
  </p:cSld>
  <p:clrMapOvr>
    <a:masterClrMapping/>
  </p:clrMapOvr>
  <p:transition spd="slow">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80" name="Rectangle 4"/>
          <p:cNvSpPr>
            <a:spLocks noGrp="1" noChangeArrowheads="1"/>
          </p:cNvSpPr>
          <p:nvPr>
            <p:ph type="ctrTitle"/>
          </p:nvPr>
        </p:nvSpPr>
        <p:spPr/>
        <p:txBody>
          <a:bodyPr/>
          <a:lstStyle/>
          <a:p>
            <a:r>
              <a:rPr lang="en-GB" sz="6000">
                <a:latin typeface="Papyrus" pitchFamily="66" charset="0"/>
              </a:rPr>
              <a:t>In employment and education…</a:t>
            </a:r>
            <a:endParaRPr lang="en-US" sz="6000">
              <a:latin typeface="Papyrus" pitchFamily="66"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61" name="Picture 5" descr="Racism 32"/>
          <p:cNvPicPr>
            <a:picLocks noGrp="1" noChangeAspect="1" noChangeArrowheads="1"/>
          </p:cNvPicPr>
          <p:nvPr>
            <p:ph/>
          </p:nvPr>
        </p:nvPicPr>
        <p:blipFill>
          <a:blip r:embed="rId3" cstate="print"/>
          <a:srcRect/>
          <a:stretch>
            <a:fillRect/>
          </a:stretch>
        </p:blipFill>
        <p:spPr>
          <a:xfrm>
            <a:off x="1692275" y="476250"/>
            <a:ext cx="5219700" cy="5637213"/>
          </a:xfrm>
          <a:noFill/>
          <a:ln/>
        </p:spPr>
      </p:pic>
    </p:spTree>
  </p:cSld>
  <p:clrMapOvr>
    <a:masterClrMapping/>
  </p:clrMapOvr>
  <p:transition spd="slow">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7" name="Picture 5" descr="Racism 33"/>
          <p:cNvPicPr>
            <a:picLocks noGrp="1" noChangeAspect="1" noChangeArrowheads="1"/>
          </p:cNvPicPr>
          <p:nvPr>
            <p:ph/>
          </p:nvPr>
        </p:nvPicPr>
        <p:blipFill>
          <a:blip r:embed="rId3" cstate="print"/>
          <a:srcRect/>
          <a:stretch>
            <a:fillRect/>
          </a:stretch>
        </p:blipFill>
        <p:spPr>
          <a:xfrm>
            <a:off x="1187450" y="404813"/>
            <a:ext cx="6696075" cy="5915025"/>
          </a:xfrm>
          <a:noFill/>
          <a:ln/>
        </p:spPr>
      </p:pic>
    </p:spTree>
  </p:cSld>
  <p:clrMapOvr>
    <a:masterClrMapping/>
  </p:clrMapOvr>
  <p:transition spd="slow">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9" name="Picture 5" descr="Racism 34"/>
          <p:cNvPicPr>
            <a:picLocks noGrp="1" noChangeAspect="1" noChangeArrowheads="1"/>
          </p:cNvPicPr>
          <p:nvPr>
            <p:ph/>
          </p:nvPr>
        </p:nvPicPr>
        <p:blipFill>
          <a:blip r:embed="rId3" cstate="print"/>
          <a:srcRect/>
          <a:stretch>
            <a:fillRect/>
          </a:stretch>
        </p:blipFill>
        <p:spPr>
          <a:xfrm>
            <a:off x="611188" y="1052513"/>
            <a:ext cx="7920037" cy="4224337"/>
          </a:xfrm>
          <a:noFill/>
          <a:ln/>
        </p:spPr>
      </p:pic>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normAutofit fontScale="90000"/>
          </a:bodyPr>
          <a:lstStyle/>
          <a:p>
            <a:r>
              <a:rPr lang="en-GB" sz="7200" i="1">
                <a:latin typeface="Monotype Corsiva" pitchFamily="66" charset="0"/>
              </a:rPr>
              <a:t>The Great Depression</a:t>
            </a:r>
            <a:endParaRPr lang="en-US" sz="7200" i="1">
              <a:latin typeface="Monotype Corsiva" pitchFamily="66" charset="0"/>
            </a:endParaRPr>
          </a:p>
        </p:txBody>
      </p:sp>
      <p:sp>
        <p:nvSpPr>
          <p:cNvPr id="98307" name="Rectangle 3"/>
          <p:cNvSpPr>
            <a:spLocks noGrp="1" noChangeArrowheads="1"/>
          </p:cNvSpPr>
          <p:nvPr>
            <p:ph type="body" idx="1"/>
          </p:nvPr>
        </p:nvSpPr>
        <p:spPr/>
        <p:txBody>
          <a:bodyPr/>
          <a:lstStyle/>
          <a:p>
            <a:pPr>
              <a:buFont typeface="Wingdings" pitchFamily="2" charset="2"/>
              <a:buChar char="Ø"/>
            </a:pPr>
            <a:r>
              <a:rPr lang="en-GB" sz="2800">
                <a:latin typeface="Times New Roman" charset="0"/>
              </a:rPr>
              <a:t>A worldwide economic downturn starting in America with a major stock market crash on 29</a:t>
            </a:r>
            <a:r>
              <a:rPr lang="en-GB" sz="2800" baseline="30000">
                <a:latin typeface="Times New Roman" charset="0"/>
              </a:rPr>
              <a:t>th</a:t>
            </a:r>
            <a:r>
              <a:rPr lang="en-GB" sz="2800">
                <a:latin typeface="Times New Roman" charset="0"/>
              </a:rPr>
              <a:t> October 1929 which became known as Black Tuesday.</a:t>
            </a:r>
          </a:p>
          <a:p>
            <a:pPr>
              <a:buFont typeface="Wingdings" pitchFamily="2" charset="2"/>
              <a:buChar char="Ø"/>
            </a:pPr>
            <a:r>
              <a:rPr lang="en-GB" sz="2800">
                <a:latin typeface="Times New Roman" charset="0"/>
              </a:rPr>
              <a:t>Many shares suddenly became worthless and poverty swept the country.</a:t>
            </a:r>
          </a:p>
          <a:p>
            <a:pPr>
              <a:buFont typeface="Wingdings" pitchFamily="2" charset="2"/>
              <a:buChar char="Ø"/>
            </a:pPr>
            <a:r>
              <a:rPr lang="en-GB" sz="2800">
                <a:latin typeface="Times New Roman" charset="0"/>
              </a:rPr>
              <a:t>The public lost confidence in the economy and spending levels decreased.</a:t>
            </a:r>
          </a:p>
          <a:p>
            <a:pPr>
              <a:buFont typeface="Wingdings" pitchFamily="2" charset="2"/>
              <a:buChar char="Ø"/>
            </a:pPr>
            <a:r>
              <a:rPr lang="en-GB" sz="2800">
                <a:latin typeface="Times New Roman" charset="0"/>
              </a:rPr>
              <a:t>This resulted in drastically falling production levels and drastically rising unemployment.  </a:t>
            </a:r>
            <a:endParaRPr lang="en-US" sz="2800">
              <a:latin typeface="Times New Roman"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309" name="Picture 13" descr="Racism 41"/>
          <p:cNvPicPr>
            <a:picLocks noGrp="1" noChangeAspect="1" noChangeArrowheads="1"/>
          </p:cNvPicPr>
          <p:nvPr>
            <p:ph sz="half" idx="2"/>
          </p:nvPr>
        </p:nvPicPr>
        <p:blipFill>
          <a:blip r:embed="rId3" cstate="print"/>
          <a:srcRect/>
          <a:stretch>
            <a:fillRect/>
          </a:stretch>
        </p:blipFill>
        <p:spPr>
          <a:xfrm>
            <a:off x="1763713" y="404813"/>
            <a:ext cx="5314950" cy="5948362"/>
          </a:xfrm>
          <a:noFill/>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Rectangle 4"/>
          <p:cNvSpPr>
            <a:spLocks noGrp="1" noChangeArrowheads="1"/>
          </p:cNvSpPr>
          <p:nvPr>
            <p:ph type="ctrTitle"/>
          </p:nvPr>
        </p:nvSpPr>
        <p:spPr>
          <a:xfrm>
            <a:off x="611188" y="692150"/>
            <a:ext cx="7772400" cy="4032250"/>
          </a:xfrm>
        </p:spPr>
        <p:txBody>
          <a:bodyPr/>
          <a:lstStyle/>
          <a:p>
            <a:r>
              <a:rPr lang="en-GB" sz="6000">
                <a:latin typeface="Papyrus" pitchFamily="66" charset="0"/>
              </a:rPr>
              <a:t>Eventually civil rights protests broke out in the demand for equality…</a:t>
            </a:r>
            <a:endParaRPr lang="en-US" sz="6000">
              <a:latin typeface="Papyrus" pitchFamily="66"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21" name="Picture 5" descr="Racism 27"/>
          <p:cNvPicPr>
            <a:picLocks noGrp="1" noChangeAspect="1" noChangeArrowheads="1"/>
          </p:cNvPicPr>
          <p:nvPr>
            <p:ph/>
          </p:nvPr>
        </p:nvPicPr>
        <p:blipFill>
          <a:blip r:embed="rId3" cstate="print"/>
          <a:srcRect/>
          <a:stretch>
            <a:fillRect/>
          </a:stretch>
        </p:blipFill>
        <p:spPr>
          <a:xfrm>
            <a:off x="1979613" y="404813"/>
            <a:ext cx="4824412" cy="6048375"/>
          </a:xfrm>
          <a:noFill/>
          <a:ln/>
        </p:spPr>
      </p:pic>
    </p:spTree>
  </p:cSld>
  <p:clrMapOvr>
    <a:masterClrMapping/>
  </p:clrMapOvr>
  <p:transition spd="slow">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31" name="Picture 7" descr="Racism 43"/>
          <p:cNvPicPr>
            <a:picLocks noGrp="1" noChangeAspect="1" noChangeArrowheads="1"/>
          </p:cNvPicPr>
          <p:nvPr>
            <p:ph/>
          </p:nvPr>
        </p:nvPicPr>
        <p:blipFill>
          <a:blip r:embed="rId3" cstate="print"/>
          <a:srcRect/>
          <a:stretch>
            <a:fillRect/>
          </a:stretch>
        </p:blipFill>
        <p:spPr>
          <a:xfrm>
            <a:off x="971550" y="476250"/>
            <a:ext cx="7343775" cy="5884863"/>
          </a:xfrm>
          <a:noFill/>
          <a:ln/>
        </p:spPr>
      </p:pic>
    </p:spTree>
  </p:cSld>
  <p:clrMapOvr>
    <a:masterClrMapping/>
  </p:clrMapOvr>
  <p:transition spd="slow">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3" name="Picture 5" descr="Racism 36"/>
          <p:cNvPicPr>
            <a:picLocks noGrp="1" noChangeAspect="1" noChangeArrowheads="1"/>
          </p:cNvPicPr>
          <p:nvPr>
            <p:ph/>
          </p:nvPr>
        </p:nvPicPr>
        <p:blipFill>
          <a:blip r:embed="rId3" cstate="print"/>
          <a:srcRect/>
          <a:stretch>
            <a:fillRect/>
          </a:stretch>
        </p:blipFill>
        <p:spPr>
          <a:xfrm>
            <a:off x="900113" y="692150"/>
            <a:ext cx="7200900" cy="5400675"/>
          </a:xfrm>
          <a:noFill/>
          <a:ln/>
        </p:spPr>
      </p:pic>
    </p:spTree>
  </p:cSld>
  <p:clrMapOvr>
    <a:masterClrMapping/>
  </p:clrMapOvr>
  <p:transition spd="slow">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61" name="Picture 5" descr="Racism 40"/>
          <p:cNvPicPr>
            <a:picLocks noGrp="1" noChangeAspect="1" noChangeArrowheads="1"/>
          </p:cNvPicPr>
          <p:nvPr>
            <p:ph/>
          </p:nvPr>
        </p:nvPicPr>
        <p:blipFill>
          <a:blip r:embed="rId3" cstate="print"/>
          <a:srcRect/>
          <a:stretch>
            <a:fillRect/>
          </a:stretch>
        </p:blipFill>
        <p:spPr>
          <a:xfrm>
            <a:off x="827088" y="620713"/>
            <a:ext cx="7416800" cy="5700712"/>
          </a:xfrm>
          <a:noFill/>
          <a:ln/>
        </p:spPr>
      </p:pic>
    </p:spTree>
  </p:cSld>
  <p:clrMapOvr>
    <a:masterClrMapping/>
  </p:clrMapOvr>
  <p:transition spd="slow">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5" name="Picture 5" descr="Racism 29"/>
          <p:cNvPicPr>
            <a:picLocks noGrp="1" noChangeAspect="1" noChangeArrowheads="1"/>
          </p:cNvPicPr>
          <p:nvPr>
            <p:ph/>
          </p:nvPr>
        </p:nvPicPr>
        <p:blipFill>
          <a:blip r:embed="rId3" cstate="print"/>
          <a:srcRect/>
          <a:stretch>
            <a:fillRect/>
          </a:stretch>
        </p:blipFill>
        <p:spPr>
          <a:xfrm>
            <a:off x="611188" y="765175"/>
            <a:ext cx="7777162" cy="5273675"/>
          </a:xfrm>
          <a:noFill/>
          <a:ln/>
        </p:spPr>
      </p:pic>
    </p:spTree>
  </p:cSld>
  <p:clrMapOvr>
    <a:masterClrMapping/>
  </p:clrMapOvr>
  <p:transition spd="slow">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9" name="Picture 5" descr="Racism 23"/>
          <p:cNvPicPr>
            <a:picLocks noGrp="1" noChangeAspect="1" noChangeArrowheads="1"/>
          </p:cNvPicPr>
          <p:nvPr>
            <p:ph/>
          </p:nvPr>
        </p:nvPicPr>
        <p:blipFill>
          <a:blip r:embed="rId3" cstate="print"/>
          <a:srcRect/>
          <a:stretch>
            <a:fillRect/>
          </a:stretch>
        </p:blipFill>
        <p:spPr>
          <a:xfrm>
            <a:off x="1042988" y="404813"/>
            <a:ext cx="6840537" cy="6026150"/>
          </a:xfrm>
        </p:spPr>
      </p:pic>
    </p:spTree>
  </p:cSld>
  <p:clrMapOvr>
    <a:masterClrMapping/>
  </p:clrMapOvr>
  <p:transition spd="slow">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66" name="Picture 10" descr="Racism 24"/>
          <p:cNvPicPr>
            <a:picLocks noGrp="1" noChangeAspect="1" noChangeArrowheads="1"/>
          </p:cNvPicPr>
          <p:nvPr>
            <p:ph sz="half" idx="1"/>
          </p:nvPr>
        </p:nvPicPr>
        <p:blipFill>
          <a:blip r:embed="rId3" cstate="print"/>
          <a:srcRect/>
          <a:stretch>
            <a:fillRect/>
          </a:stretch>
        </p:blipFill>
        <p:spPr>
          <a:xfrm>
            <a:off x="323850" y="1268413"/>
            <a:ext cx="4159250" cy="5184775"/>
          </a:xfrm>
          <a:noFill/>
          <a:ln/>
        </p:spPr>
      </p:pic>
      <p:pic>
        <p:nvPicPr>
          <p:cNvPr id="173067" name="Picture 11" descr="Racism 25"/>
          <p:cNvPicPr>
            <a:picLocks noGrp="1" noChangeAspect="1" noChangeArrowheads="1"/>
          </p:cNvPicPr>
          <p:nvPr>
            <p:ph sz="half" idx="2"/>
          </p:nvPr>
        </p:nvPicPr>
        <p:blipFill>
          <a:blip r:embed="rId4" cstate="print"/>
          <a:srcRect/>
          <a:stretch>
            <a:fillRect/>
          </a:stretch>
        </p:blipFill>
        <p:spPr>
          <a:xfrm>
            <a:off x="4716463" y="1268413"/>
            <a:ext cx="4051300" cy="5192712"/>
          </a:xfrm>
          <a:noFill/>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9" name="Picture 5" descr="Racism 31"/>
          <p:cNvPicPr>
            <a:picLocks noGrp="1" noChangeAspect="1" noChangeArrowheads="1"/>
          </p:cNvPicPr>
          <p:nvPr>
            <p:ph/>
          </p:nvPr>
        </p:nvPicPr>
        <p:blipFill>
          <a:blip r:embed="rId3" cstate="print"/>
          <a:srcRect/>
          <a:stretch>
            <a:fillRect/>
          </a:stretch>
        </p:blipFill>
        <p:spPr>
          <a:xfrm>
            <a:off x="755650" y="908050"/>
            <a:ext cx="7632700" cy="5130800"/>
          </a:xfrm>
          <a:noFill/>
          <a:ln/>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30" name="Picture 14" descr="FDR%20fireside%20chat%20March%201933"/>
          <p:cNvPicPr>
            <a:picLocks noGrp="1" noChangeAspect="1" noChangeArrowheads="1"/>
          </p:cNvPicPr>
          <p:nvPr>
            <p:ph sz="half" idx="1"/>
          </p:nvPr>
        </p:nvPicPr>
        <p:blipFill>
          <a:blip r:embed="rId3" cstate="print"/>
          <a:srcRect/>
          <a:stretch>
            <a:fillRect/>
          </a:stretch>
        </p:blipFill>
        <p:spPr>
          <a:xfrm>
            <a:off x="5562600" y="4038600"/>
            <a:ext cx="3122613" cy="2395538"/>
          </a:xfrm>
          <a:noFill/>
          <a:ln/>
        </p:spPr>
      </p:pic>
      <p:sp>
        <p:nvSpPr>
          <p:cNvPr id="34818" name="Rectangle 2"/>
          <p:cNvSpPr>
            <a:spLocks noGrp="1" noChangeArrowheads="1"/>
          </p:cNvSpPr>
          <p:nvPr>
            <p:ph type="title" idx="4294967295"/>
          </p:nvPr>
        </p:nvSpPr>
        <p:spPr>
          <a:xfrm>
            <a:off x="609600" y="152400"/>
            <a:ext cx="8226425" cy="609600"/>
          </a:xfrm>
          <a:noFill/>
        </p:spPr>
        <p:txBody>
          <a:bodyPr>
            <a:normAutofit fontScale="90000"/>
          </a:bodyPr>
          <a:lstStyle/>
          <a:p>
            <a:r>
              <a:rPr lang="en-US" sz="4000"/>
              <a:t>Life During the 1930s</a:t>
            </a:r>
          </a:p>
        </p:txBody>
      </p:sp>
      <p:sp>
        <p:nvSpPr>
          <p:cNvPr id="34819" name="Rectangle 3"/>
          <p:cNvSpPr>
            <a:spLocks noGrp="1" noChangeArrowheads="1"/>
          </p:cNvSpPr>
          <p:nvPr>
            <p:ph type="body" sz="half" idx="4294967295"/>
          </p:nvPr>
        </p:nvSpPr>
        <p:spPr>
          <a:xfrm>
            <a:off x="685800" y="838200"/>
            <a:ext cx="4267200" cy="5257800"/>
          </a:xfrm>
        </p:spPr>
        <p:txBody>
          <a:bodyPr/>
          <a:lstStyle/>
          <a:p>
            <a:pPr>
              <a:lnSpc>
                <a:spcPct val="80000"/>
              </a:lnSpc>
            </a:pPr>
            <a:r>
              <a:rPr lang="en-US" sz="2000" dirty="0"/>
              <a:t>The Great Depression sweeps the nation – Many families do not even have money for basic needs such as food, clothing, and shelter.</a:t>
            </a:r>
          </a:p>
          <a:p>
            <a:pPr>
              <a:lnSpc>
                <a:spcPct val="80000"/>
              </a:lnSpc>
            </a:pPr>
            <a:r>
              <a:rPr lang="en-US" sz="2000" dirty="0"/>
              <a:t>The per capita income for families in Alabama (and Oklahoma) is $125 - $250 a </a:t>
            </a:r>
            <a:r>
              <a:rPr lang="en-US" sz="2000" dirty="0" smtClean="0"/>
              <a:t>year (£750 in today’s money)</a:t>
            </a:r>
            <a:endParaRPr lang="en-US" sz="2000" dirty="0"/>
          </a:p>
          <a:p>
            <a:pPr>
              <a:lnSpc>
                <a:spcPct val="80000"/>
              </a:lnSpc>
            </a:pPr>
            <a:r>
              <a:rPr lang="en-US" sz="2000" dirty="0"/>
              <a:t>Many southern blacks pick cotton for a living</a:t>
            </a:r>
          </a:p>
          <a:p>
            <a:pPr>
              <a:lnSpc>
                <a:spcPct val="80000"/>
              </a:lnSpc>
            </a:pPr>
            <a:r>
              <a:rPr lang="en-US" sz="2000" dirty="0"/>
              <a:t>Franklin D. Roosevelt is President</a:t>
            </a:r>
          </a:p>
        </p:txBody>
      </p:sp>
      <p:pic>
        <p:nvPicPr>
          <p:cNvPr id="34821" name="Picture 5" descr="acoffee"/>
          <p:cNvPicPr>
            <a:picLocks noChangeAspect="1" noChangeArrowheads="1"/>
          </p:cNvPicPr>
          <p:nvPr/>
        </p:nvPicPr>
        <p:blipFill>
          <a:blip r:embed="rId4" cstate="print"/>
          <a:srcRect b="17714"/>
          <a:stretch>
            <a:fillRect/>
          </a:stretch>
        </p:blipFill>
        <p:spPr bwMode="auto">
          <a:xfrm>
            <a:off x="5334000" y="1600200"/>
            <a:ext cx="3429000" cy="2286000"/>
          </a:xfrm>
          <a:prstGeom prst="rect">
            <a:avLst/>
          </a:prstGeom>
          <a:noFill/>
        </p:spPr>
      </p:pic>
      <p:pic>
        <p:nvPicPr>
          <p:cNvPr id="34827" name="Picture 11" descr="DLange"/>
          <p:cNvPicPr>
            <a:picLocks noChangeAspect="1" noChangeArrowheads="1"/>
          </p:cNvPicPr>
          <p:nvPr/>
        </p:nvPicPr>
        <p:blipFill>
          <a:blip r:embed="rId5" cstate="print"/>
          <a:srcRect l="10965" t="13266" r="20503" b="13773"/>
          <a:stretch>
            <a:fillRect/>
          </a:stretch>
        </p:blipFill>
        <p:spPr bwMode="auto">
          <a:xfrm>
            <a:off x="3657600" y="4191000"/>
            <a:ext cx="1558925" cy="2057400"/>
          </a:xfrm>
          <a:prstGeom prst="rect">
            <a:avLst/>
          </a:prstGeom>
          <a:noFill/>
        </p:spPr>
      </p:pic>
      <p:pic>
        <p:nvPicPr>
          <p:cNvPr id="34833" name="Picture 17" descr="oldcotton"/>
          <p:cNvPicPr>
            <a:picLocks noGrp="1" noChangeAspect="1" noChangeArrowheads="1"/>
          </p:cNvPicPr>
          <p:nvPr>
            <p:ph sz="half" idx="2"/>
          </p:nvPr>
        </p:nvPicPr>
        <p:blipFill>
          <a:blip r:embed="rId6" cstate="print">
            <a:lum bright="12000"/>
          </a:blip>
          <a:srcRect/>
          <a:stretch>
            <a:fillRect/>
          </a:stretch>
        </p:blipFill>
        <p:spPr>
          <a:xfrm>
            <a:off x="609600" y="4419600"/>
            <a:ext cx="2667000" cy="2000250"/>
          </a:xfrm>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7" name="Picture 5" descr="Racism 30"/>
          <p:cNvPicPr>
            <a:picLocks noGrp="1" noChangeAspect="1" noChangeArrowheads="1"/>
          </p:cNvPicPr>
          <p:nvPr>
            <p:ph/>
          </p:nvPr>
        </p:nvPicPr>
        <p:blipFill>
          <a:blip r:embed="rId3" cstate="print"/>
          <a:srcRect/>
          <a:stretch>
            <a:fillRect/>
          </a:stretch>
        </p:blipFill>
        <p:spPr>
          <a:xfrm>
            <a:off x="539750" y="687388"/>
            <a:ext cx="7993063" cy="5507037"/>
          </a:xfrm>
          <a:noFill/>
          <a:ln/>
        </p:spPr>
      </p:pic>
    </p:spTree>
  </p:cSld>
  <p:clrMapOvr>
    <a:masterClrMapping/>
  </p:clrMapOvr>
  <p:transition spd="slow">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22" name="Picture 10" descr="Racism 38"/>
          <p:cNvPicPr>
            <a:picLocks noGrp="1" noChangeAspect="1" noChangeArrowheads="1"/>
          </p:cNvPicPr>
          <p:nvPr>
            <p:ph sz="half" idx="1"/>
          </p:nvPr>
        </p:nvPicPr>
        <p:blipFill>
          <a:blip r:embed="rId3" cstate="print"/>
          <a:srcRect/>
          <a:stretch>
            <a:fillRect/>
          </a:stretch>
        </p:blipFill>
        <p:spPr>
          <a:xfrm>
            <a:off x="395288" y="692150"/>
            <a:ext cx="3938587" cy="5649913"/>
          </a:xfrm>
          <a:noFill/>
          <a:ln/>
        </p:spPr>
      </p:pic>
      <p:pic>
        <p:nvPicPr>
          <p:cNvPr id="218123" name="Picture 11" descr="Racism 42"/>
          <p:cNvPicPr>
            <a:picLocks noGrp="1" noChangeAspect="1" noChangeArrowheads="1"/>
          </p:cNvPicPr>
          <p:nvPr>
            <p:ph sz="half" idx="2"/>
          </p:nvPr>
        </p:nvPicPr>
        <p:blipFill>
          <a:blip r:embed="rId4" cstate="print"/>
          <a:srcRect/>
          <a:stretch>
            <a:fillRect/>
          </a:stretch>
        </p:blipFill>
        <p:spPr>
          <a:xfrm>
            <a:off x="4643438" y="692150"/>
            <a:ext cx="4116387" cy="5667375"/>
          </a:xfrm>
          <a:noFill/>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9" name="Picture 5" descr="Racism 39"/>
          <p:cNvPicPr>
            <a:picLocks noGrp="1" noChangeAspect="1" noChangeArrowheads="1"/>
          </p:cNvPicPr>
          <p:nvPr>
            <p:ph/>
          </p:nvPr>
        </p:nvPicPr>
        <p:blipFill>
          <a:blip r:embed="rId3" cstate="print"/>
          <a:srcRect/>
          <a:stretch>
            <a:fillRect/>
          </a:stretch>
        </p:blipFill>
        <p:spPr>
          <a:xfrm>
            <a:off x="827088" y="549275"/>
            <a:ext cx="7632700" cy="5641975"/>
          </a:xfrm>
          <a:noFill/>
          <a:ln/>
        </p:spPr>
      </p:pic>
    </p:spTree>
  </p:cSld>
  <p:clrMapOvr>
    <a:masterClrMapping/>
  </p:clrMapOvr>
  <p:transition spd="slow">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504" name="Picture 8" descr="Racism 44"/>
          <p:cNvPicPr>
            <a:picLocks noGrp="1" noChangeAspect="1" noChangeArrowheads="1"/>
          </p:cNvPicPr>
          <p:nvPr>
            <p:ph sz="half" idx="1"/>
          </p:nvPr>
        </p:nvPicPr>
        <p:blipFill>
          <a:blip r:embed="rId3" cstate="print"/>
          <a:srcRect/>
          <a:stretch>
            <a:fillRect/>
          </a:stretch>
        </p:blipFill>
        <p:spPr>
          <a:xfrm>
            <a:off x="468313" y="836613"/>
            <a:ext cx="3559175" cy="5426075"/>
          </a:xfrm>
          <a:noFill/>
          <a:ln/>
        </p:spPr>
      </p:pic>
      <p:pic>
        <p:nvPicPr>
          <p:cNvPr id="234505" name="Picture 9" descr="Racism 45"/>
          <p:cNvPicPr>
            <a:picLocks noGrp="1" noChangeAspect="1" noChangeArrowheads="1"/>
          </p:cNvPicPr>
          <p:nvPr>
            <p:ph sz="half" idx="2"/>
          </p:nvPr>
        </p:nvPicPr>
        <p:blipFill>
          <a:blip r:embed="rId4" cstate="print"/>
          <a:srcRect/>
          <a:stretch>
            <a:fillRect/>
          </a:stretch>
        </p:blipFill>
        <p:spPr>
          <a:xfrm>
            <a:off x="4427538" y="908050"/>
            <a:ext cx="4344987" cy="5321300"/>
          </a:xfrm>
          <a:noFill/>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American Way  </a:t>
            </a:r>
            <a:endParaRPr lang="en-GB" dirty="0"/>
          </a:p>
        </p:txBody>
      </p:sp>
      <p:pic>
        <p:nvPicPr>
          <p:cNvPr id="4" name="Content Placeholder 3" descr="foodline_depression350.jpg"/>
          <p:cNvPicPr>
            <a:picLocks noGrp="1" noChangeAspect="1"/>
          </p:cNvPicPr>
          <p:nvPr>
            <p:ph idx="1"/>
          </p:nvPr>
        </p:nvPicPr>
        <p:blipFill>
          <a:blip r:embed="rId2" cstate="print"/>
          <a:stretch>
            <a:fillRect/>
          </a:stretch>
        </p:blipFill>
        <p:spPr>
          <a:xfrm>
            <a:off x="1043608" y="1257885"/>
            <a:ext cx="7272807" cy="5464995"/>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a:t>
            </a:r>
            <a:endParaRPr lang="en-GB" dirty="0"/>
          </a:p>
        </p:txBody>
      </p:sp>
      <p:sp>
        <p:nvSpPr>
          <p:cNvPr id="3" name="Content Placeholder 2"/>
          <p:cNvSpPr>
            <a:spLocks noGrp="1"/>
          </p:cNvSpPr>
          <p:nvPr>
            <p:ph idx="1"/>
          </p:nvPr>
        </p:nvSpPr>
        <p:spPr/>
        <p:txBody>
          <a:bodyPr/>
          <a:lstStyle/>
          <a:p>
            <a:r>
              <a:rPr lang="en-GB" dirty="0" smtClean="0"/>
              <a:t>Prejudice </a:t>
            </a:r>
          </a:p>
          <a:p>
            <a:endParaRPr lang="en-GB" dirty="0" smtClean="0"/>
          </a:p>
          <a:p>
            <a:r>
              <a:rPr lang="en-GB" dirty="0" smtClean="0"/>
              <a:t>Loss of childhood innocence</a:t>
            </a:r>
          </a:p>
          <a:p>
            <a:endParaRPr lang="en-GB" dirty="0" smtClean="0"/>
          </a:p>
          <a:p>
            <a:r>
              <a:rPr lang="en-GB" dirty="0" smtClean="0"/>
              <a:t>Importance of education (</a:t>
            </a:r>
            <a:r>
              <a:rPr lang="en-GB" dirty="0" err="1" smtClean="0"/>
              <a:t>esp.moral</a:t>
            </a:r>
            <a:r>
              <a:rPr lang="en-GB" dirty="0" smtClean="0"/>
              <a:t>)</a:t>
            </a:r>
          </a:p>
          <a:p>
            <a:endParaRPr lang="en-GB" dirty="0" smtClean="0"/>
          </a:p>
          <a:p>
            <a:r>
              <a:rPr lang="en-GB" dirty="0" smtClean="0"/>
              <a:t>Social inequality</a:t>
            </a:r>
          </a:p>
          <a:p>
            <a:endParaRPr lang="en-GB" dirty="0" smtClean="0"/>
          </a:p>
          <a:p>
            <a:r>
              <a:rPr lang="en-GB" dirty="0" smtClean="0"/>
              <a:t>Courage</a:t>
            </a:r>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Homework</a:t>
            </a:r>
            <a:endParaRPr lang="en-GB" dirty="0"/>
          </a:p>
        </p:txBody>
      </p:sp>
      <p:sp>
        <p:nvSpPr>
          <p:cNvPr id="3" name="Content Placeholder 2"/>
          <p:cNvSpPr>
            <a:spLocks noGrp="1"/>
          </p:cNvSpPr>
          <p:nvPr>
            <p:ph idx="1"/>
          </p:nvPr>
        </p:nvSpPr>
        <p:spPr/>
        <p:txBody>
          <a:bodyPr/>
          <a:lstStyle/>
          <a:p>
            <a:r>
              <a:rPr lang="en-GB" dirty="0" smtClean="0"/>
              <a:t>Complete the TKAM questions you started at the beginning of the year for next week. </a:t>
            </a:r>
          </a:p>
          <a:p>
            <a:endParaRPr lang="en-GB"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Told by Scout  looking back on her childhood and the adult world of </a:t>
            </a:r>
            <a:r>
              <a:rPr lang="en-GB" dirty="0" err="1" smtClean="0"/>
              <a:t>Maycomb</a:t>
            </a:r>
            <a:r>
              <a:rPr lang="en-GB" dirty="0" smtClean="0"/>
              <a:t> and the novel is shown through her eyes. </a:t>
            </a:r>
          </a:p>
          <a:p>
            <a:endParaRPr lang="en-GB" dirty="0" smtClean="0"/>
          </a:p>
          <a:p>
            <a:r>
              <a:rPr lang="en-GB" dirty="0" smtClean="0"/>
              <a:t>Two narratives – one following the children’s relationship with Boo </a:t>
            </a:r>
            <a:r>
              <a:rPr lang="en-GB" dirty="0" err="1" smtClean="0"/>
              <a:t>Radley</a:t>
            </a:r>
            <a:r>
              <a:rPr lang="en-GB" dirty="0" smtClean="0"/>
              <a:t> and the other following Atticus’ defence of Tom Robinson. These are brought together at the end – the story comes full circle and we understand how </a:t>
            </a:r>
            <a:r>
              <a:rPr lang="en-GB" dirty="0" err="1" smtClean="0"/>
              <a:t>Jem</a:t>
            </a:r>
            <a:r>
              <a:rPr lang="en-GB" dirty="0" smtClean="0"/>
              <a:t> breaks his elbow. </a:t>
            </a:r>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7" name="Rectangle 7"/>
          <p:cNvSpPr>
            <a:spLocks noGrp="1" noChangeArrowheads="1"/>
          </p:cNvSpPr>
          <p:nvPr>
            <p:ph type="title"/>
          </p:nvPr>
        </p:nvSpPr>
        <p:spPr>
          <a:xfrm>
            <a:off x="838200" y="228600"/>
            <a:ext cx="7543800" cy="712788"/>
          </a:xfrm>
        </p:spPr>
        <p:txBody>
          <a:bodyPr/>
          <a:lstStyle/>
          <a:p>
            <a:pPr eaLnBrk="1" hangingPunct="1">
              <a:defRPr/>
            </a:pPr>
            <a:r>
              <a:rPr lang="en-US" sz="4000" smtClean="0"/>
              <a:t>Social Class in the Novel</a:t>
            </a:r>
          </a:p>
        </p:txBody>
      </p:sp>
      <p:graphicFrame>
        <p:nvGraphicFramePr>
          <p:cNvPr id="153606" name="Object 6"/>
          <p:cNvGraphicFramePr>
            <a:graphicFrameLocks noChangeAspect="1"/>
          </p:cNvGraphicFramePr>
          <p:nvPr>
            <p:ph idx="1"/>
          </p:nvPr>
        </p:nvGraphicFramePr>
        <p:xfrm>
          <a:off x="2438400" y="457200"/>
          <a:ext cx="6091238" cy="4064000"/>
        </p:xfrm>
        <a:graphic>
          <a:graphicData uri="http://schemas.openxmlformats.org/presentationml/2006/ole">
            <p:oleObj spid="_x0000_s1026" name="Chart" r:id="rId3" imgW="6096000" imgH="4067175" progId="MSGraph.Chart.8">
              <p:embed followColorScheme="full"/>
            </p:oleObj>
          </a:graphicData>
        </a:graphic>
      </p:graphicFrame>
      <p:sp>
        <p:nvSpPr>
          <p:cNvPr id="153609" name="Text Box 9"/>
          <p:cNvSpPr txBox="1">
            <a:spLocks noChangeArrowheads="1"/>
          </p:cNvSpPr>
          <p:nvPr/>
        </p:nvSpPr>
        <p:spPr bwMode="auto">
          <a:xfrm>
            <a:off x="228600" y="1676400"/>
            <a:ext cx="2209800" cy="4211638"/>
          </a:xfrm>
          <a:prstGeom prst="rect">
            <a:avLst/>
          </a:prstGeom>
          <a:noFill/>
          <a:ln w="9525">
            <a:noFill/>
            <a:miter lim="800000"/>
            <a:headEnd/>
            <a:tailEnd/>
          </a:ln>
        </p:spPr>
        <p:txBody>
          <a:bodyPr>
            <a:spAutoFit/>
          </a:bodyPr>
          <a:lstStyle/>
          <a:p>
            <a:pPr>
              <a:spcBef>
                <a:spcPct val="50000"/>
              </a:spcBef>
            </a:pPr>
            <a:r>
              <a:rPr lang="en-US"/>
              <a:t>This is probably similar to how class structure existed during the 1930’s in the South.  The wealthy, although fewest in number, were most powerful.  The blacks, although great in number, were lowest on the class ladder, and thus, had the least privileges.  </a:t>
            </a:r>
          </a:p>
        </p:txBody>
      </p:sp>
      <p:sp>
        <p:nvSpPr>
          <p:cNvPr id="153610" name="Text Box 10"/>
          <p:cNvSpPr txBox="1">
            <a:spLocks noChangeArrowheads="1"/>
          </p:cNvSpPr>
          <p:nvPr/>
        </p:nvSpPr>
        <p:spPr bwMode="auto">
          <a:xfrm>
            <a:off x="3810000" y="4572000"/>
            <a:ext cx="5334000" cy="2017713"/>
          </a:xfrm>
          <a:prstGeom prst="rect">
            <a:avLst/>
          </a:prstGeom>
          <a:noFill/>
          <a:ln w="9525">
            <a:noFill/>
            <a:miter lim="800000"/>
            <a:headEnd/>
            <a:tailEnd/>
          </a:ln>
        </p:spPr>
        <p:txBody>
          <a:bodyPr>
            <a:spAutoFit/>
          </a:bodyPr>
          <a:lstStyle/>
          <a:p>
            <a:pPr>
              <a:spcBef>
                <a:spcPct val="50000"/>
              </a:spcBef>
            </a:pPr>
            <a:r>
              <a:rPr lang="en-US"/>
              <a:t>Examples of each social class:</a:t>
            </a:r>
          </a:p>
          <a:p>
            <a:pPr>
              <a:spcBef>
                <a:spcPct val="50000"/>
              </a:spcBef>
            </a:pPr>
            <a:r>
              <a:rPr lang="en-US"/>
              <a:t>Wealthy -  Finches</a:t>
            </a:r>
          </a:p>
          <a:p>
            <a:pPr>
              <a:spcBef>
                <a:spcPct val="50000"/>
              </a:spcBef>
            </a:pPr>
            <a:r>
              <a:rPr lang="en-US"/>
              <a:t>Country Folk -  Cunninghams</a:t>
            </a:r>
          </a:p>
          <a:p>
            <a:pPr>
              <a:spcBef>
                <a:spcPct val="50000"/>
              </a:spcBef>
            </a:pPr>
            <a:r>
              <a:rPr lang="en-US"/>
              <a:t>“White Trash” – Ewells</a:t>
            </a:r>
          </a:p>
          <a:p>
            <a:pPr>
              <a:spcBef>
                <a:spcPct val="50000"/>
              </a:spcBef>
            </a:pPr>
            <a:r>
              <a:rPr lang="en-US"/>
              <a:t>Black Community – Tom Robinson</a:t>
            </a: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53607"/>
                                        </p:tgtEl>
                                        <p:attrNameLst>
                                          <p:attrName>style.visibility</p:attrName>
                                        </p:attrNameLst>
                                      </p:cBhvr>
                                      <p:to>
                                        <p:strVal val="visible"/>
                                      </p:to>
                                    </p:set>
                                    <p:animEffect transition="in" filter="plus(in)">
                                      <p:cBhvr>
                                        <p:cTn id="7" dur="2000"/>
                                        <p:tgtEl>
                                          <p:spTgt spid="153607"/>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53606"/>
                                        </p:tgtEl>
                                        <p:attrNameLst>
                                          <p:attrName>style.visibility</p:attrName>
                                        </p:attrNameLst>
                                      </p:cBhvr>
                                      <p:to>
                                        <p:strVal val="visible"/>
                                      </p:to>
                                    </p:set>
                                    <p:anim calcmode="lin" valueType="num">
                                      <p:cBhvr>
                                        <p:cTn id="12" dur="1000" fill="hold"/>
                                        <p:tgtEl>
                                          <p:spTgt spid="153606"/>
                                        </p:tgtEl>
                                        <p:attrNameLst>
                                          <p:attrName>ppt_w</p:attrName>
                                        </p:attrNameLst>
                                      </p:cBhvr>
                                      <p:tavLst>
                                        <p:tav tm="0">
                                          <p:val>
                                            <p:strVal val="#ppt_w*0.70"/>
                                          </p:val>
                                        </p:tav>
                                        <p:tav tm="100000">
                                          <p:val>
                                            <p:strVal val="#ppt_w"/>
                                          </p:val>
                                        </p:tav>
                                      </p:tavLst>
                                    </p:anim>
                                    <p:anim calcmode="lin" valueType="num">
                                      <p:cBhvr>
                                        <p:cTn id="13" dur="1000" fill="hold"/>
                                        <p:tgtEl>
                                          <p:spTgt spid="153606"/>
                                        </p:tgtEl>
                                        <p:attrNameLst>
                                          <p:attrName>ppt_h</p:attrName>
                                        </p:attrNameLst>
                                      </p:cBhvr>
                                      <p:tavLst>
                                        <p:tav tm="0">
                                          <p:val>
                                            <p:strVal val="#ppt_h"/>
                                          </p:val>
                                        </p:tav>
                                        <p:tav tm="100000">
                                          <p:val>
                                            <p:strVal val="#ppt_h"/>
                                          </p:val>
                                        </p:tav>
                                      </p:tavLst>
                                    </p:anim>
                                    <p:animEffect transition="in" filter="fade">
                                      <p:cBhvr>
                                        <p:cTn id="14" dur="1000"/>
                                        <p:tgtEl>
                                          <p:spTgt spid="15360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09"/>
                                        </p:tgtEl>
                                        <p:attrNameLst>
                                          <p:attrName>style.visibility</p:attrName>
                                        </p:attrNameLst>
                                      </p:cBhvr>
                                      <p:to>
                                        <p:strVal val="visible"/>
                                      </p:to>
                                    </p:set>
                                    <p:anim calcmode="lin" valueType="num">
                                      <p:cBhvr additive="base">
                                        <p:cTn id="19" dur="500" fill="hold"/>
                                        <p:tgtEl>
                                          <p:spTgt spid="153609"/>
                                        </p:tgtEl>
                                        <p:attrNameLst>
                                          <p:attrName>ppt_x</p:attrName>
                                        </p:attrNameLst>
                                      </p:cBhvr>
                                      <p:tavLst>
                                        <p:tav tm="0">
                                          <p:val>
                                            <p:strVal val="#ppt_x"/>
                                          </p:val>
                                        </p:tav>
                                        <p:tav tm="100000">
                                          <p:val>
                                            <p:strVal val="#ppt_x"/>
                                          </p:val>
                                        </p:tav>
                                      </p:tavLst>
                                    </p:anim>
                                    <p:anim calcmode="lin" valueType="num">
                                      <p:cBhvr additive="base">
                                        <p:cTn id="20" dur="500" fill="hold"/>
                                        <p:tgtEl>
                                          <p:spTgt spid="15360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153610"/>
                                        </p:tgtEl>
                                        <p:attrNameLst>
                                          <p:attrName>style.visibility</p:attrName>
                                        </p:attrNameLst>
                                      </p:cBhvr>
                                      <p:to>
                                        <p:strVal val="visible"/>
                                      </p:to>
                                    </p:set>
                                    <p:anim calcmode="lin" valueType="num">
                                      <p:cBhvr>
                                        <p:cTn id="25" dur="500" fill="hold"/>
                                        <p:tgtEl>
                                          <p:spTgt spid="153610"/>
                                        </p:tgtEl>
                                        <p:attrNameLst>
                                          <p:attrName>ppt_w</p:attrName>
                                        </p:attrNameLst>
                                      </p:cBhvr>
                                      <p:tavLst>
                                        <p:tav tm="0">
                                          <p:val>
                                            <p:fltVal val="0"/>
                                          </p:val>
                                        </p:tav>
                                        <p:tav tm="100000">
                                          <p:val>
                                            <p:strVal val="#ppt_w"/>
                                          </p:val>
                                        </p:tav>
                                      </p:tavLst>
                                    </p:anim>
                                    <p:anim calcmode="lin" valueType="num">
                                      <p:cBhvr>
                                        <p:cTn id="26" dur="500" fill="hold"/>
                                        <p:tgtEl>
                                          <p:spTgt spid="153610"/>
                                        </p:tgtEl>
                                        <p:attrNameLst>
                                          <p:attrName>ppt_h</p:attrName>
                                        </p:attrNameLst>
                                      </p:cBhvr>
                                      <p:tavLst>
                                        <p:tav tm="0">
                                          <p:val>
                                            <p:fltVal val="0"/>
                                          </p:val>
                                        </p:tav>
                                        <p:tav tm="100000">
                                          <p:val>
                                            <p:strVal val="#ppt_h"/>
                                          </p:val>
                                        </p:tav>
                                      </p:tavLst>
                                    </p:anim>
                                    <p:animEffect transition="in" filter="fade">
                                      <p:cBhvr>
                                        <p:cTn id="27" dur="500"/>
                                        <p:tgtEl>
                                          <p:spTgt spid="153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7" grpId="0"/>
      <p:bldOleChart spid="153606" grpId="0"/>
      <p:bldP spid="153609" grpId="0"/>
      <p:bldP spid="15361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Maycomb</a:t>
            </a:r>
            <a:r>
              <a:rPr lang="en-GB" dirty="0" smtClean="0"/>
              <a:t>	</a:t>
            </a:r>
            <a:endParaRPr lang="en-GB" dirty="0"/>
          </a:p>
        </p:txBody>
      </p:sp>
      <p:sp>
        <p:nvSpPr>
          <p:cNvPr id="3" name="Content Placeholder 2"/>
          <p:cNvSpPr>
            <a:spLocks noGrp="1"/>
          </p:cNvSpPr>
          <p:nvPr>
            <p:ph idx="1"/>
          </p:nvPr>
        </p:nvSpPr>
        <p:spPr/>
        <p:txBody>
          <a:bodyPr>
            <a:normAutofit/>
          </a:bodyPr>
          <a:lstStyle/>
          <a:p>
            <a:r>
              <a:rPr lang="en-GB" dirty="0" err="1" smtClean="0"/>
              <a:t>Maycomb</a:t>
            </a:r>
            <a:r>
              <a:rPr lang="en-GB" dirty="0" smtClean="0"/>
              <a:t> functions as a microcosm of American society. </a:t>
            </a:r>
          </a:p>
          <a:p>
            <a:endParaRPr lang="en-GB" dirty="0" smtClean="0"/>
          </a:p>
          <a:p>
            <a:r>
              <a:rPr lang="en-GB" dirty="0" smtClean="0"/>
              <a:t>Lee spends the first part of the novel detailing the world of the novel and its social milieu without which the reader would not understand the context of the trial which dominates the second part of the novel.</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r>
              <a:rPr lang="en-US" sz="4000" dirty="0"/>
              <a:t>Legal Segregation in Alabama, </a:t>
            </a:r>
            <a:r>
              <a:rPr lang="en-US" sz="4000" dirty="0" smtClean="0"/>
              <a:t>1930s</a:t>
            </a:r>
            <a:endParaRPr lang="en-US" sz="4000" dirty="0"/>
          </a:p>
        </p:txBody>
      </p:sp>
      <p:sp>
        <p:nvSpPr>
          <p:cNvPr id="33795" name="Rectangle 3"/>
          <p:cNvSpPr>
            <a:spLocks noGrp="1" noChangeArrowheads="1"/>
          </p:cNvSpPr>
          <p:nvPr>
            <p:ph type="body" sz="half" idx="1"/>
          </p:nvPr>
        </p:nvSpPr>
        <p:spPr>
          <a:xfrm>
            <a:off x="455613" y="1828800"/>
            <a:ext cx="4037012" cy="4724400"/>
          </a:xfrm>
        </p:spPr>
        <p:txBody>
          <a:bodyPr/>
          <a:lstStyle/>
          <a:p>
            <a:pPr>
              <a:lnSpc>
                <a:spcPct val="90000"/>
              </a:lnSpc>
            </a:pPr>
            <a:r>
              <a:rPr lang="en-US" sz="2000" dirty="0"/>
              <a:t>No white female nurses in hospitals that treat black men</a:t>
            </a:r>
          </a:p>
          <a:p>
            <a:pPr>
              <a:lnSpc>
                <a:spcPct val="90000"/>
              </a:lnSpc>
            </a:pPr>
            <a:r>
              <a:rPr lang="en-US" sz="2000" dirty="0"/>
              <a:t>Separate passenger cars for whites and blacks</a:t>
            </a:r>
          </a:p>
          <a:p>
            <a:pPr>
              <a:lnSpc>
                <a:spcPct val="90000"/>
              </a:lnSpc>
            </a:pPr>
            <a:r>
              <a:rPr lang="en-US" sz="2000" dirty="0"/>
              <a:t>Separate waiting rooms for whites and blacks</a:t>
            </a:r>
          </a:p>
          <a:p>
            <a:pPr>
              <a:lnSpc>
                <a:spcPct val="90000"/>
              </a:lnSpc>
            </a:pPr>
            <a:r>
              <a:rPr lang="en-US" sz="2000" dirty="0"/>
              <a:t>Separation of white and black convicts</a:t>
            </a:r>
          </a:p>
          <a:p>
            <a:pPr>
              <a:lnSpc>
                <a:spcPct val="90000"/>
              </a:lnSpc>
            </a:pPr>
            <a:r>
              <a:rPr lang="en-US" sz="2000" dirty="0"/>
              <a:t>Separate schools</a:t>
            </a:r>
          </a:p>
          <a:p>
            <a:pPr>
              <a:lnSpc>
                <a:spcPct val="90000"/>
              </a:lnSpc>
            </a:pPr>
            <a:r>
              <a:rPr lang="en-US" sz="2000" dirty="0"/>
              <a:t>No interracial marriages</a:t>
            </a:r>
          </a:p>
          <a:p>
            <a:pPr>
              <a:lnSpc>
                <a:spcPct val="90000"/>
              </a:lnSpc>
            </a:pPr>
            <a:r>
              <a:rPr lang="en-US" sz="2000" dirty="0"/>
              <a:t>Segregated water fountains </a:t>
            </a:r>
          </a:p>
          <a:p>
            <a:pPr>
              <a:lnSpc>
                <a:spcPct val="90000"/>
              </a:lnSpc>
            </a:pPr>
            <a:r>
              <a:rPr lang="en-US" sz="2000" dirty="0"/>
              <a:t>Segregated </a:t>
            </a:r>
            <a:r>
              <a:rPr lang="en-US" sz="2000" dirty="0" smtClean="0"/>
              <a:t>theatres</a:t>
            </a:r>
          </a:p>
          <a:p>
            <a:pPr>
              <a:lnSpc>
                <a:spcPct val="90000"/>
              </a:lnSpc>
            </a:pPr>
            <a:endParaRPr lang="en-US" sz="2000" dirty="0" smtClean="0"/>
          </a:p>
          <a:p>
            <a:pPr>
              <a:lnSpc>
                <a:spcPct val="90000"/>
              </a:lnSpc>
            </a:pPr>
            <a:r>
              <a:rPr lang="en-US" sz="2000" dirty="0" smtClean="0"/>
              <a:t>All juries had to be white and male</a:t>
            </a:r>
            <a:endParaRPr lang="en-US" sz="2000" dirty="0"/>
          </a:p>
        </p:txBody>
      </p:sp>
      <p:pic>
        <p:nvPicPr>
          <p:cNvPr id="33801" name="Picture 9" descr="SEGREGATION"/>
          <p:cNvPicPr>
            <a:picLocks noGrp="1" noChangeAspect="1" noChangeArrowheads="1"/>
          </p:cNvPicPr>
          <p:nvPr>
            <p:ph sz="quarter" idx="2"/>
          </p:nvPr>
        </p:nvPicPr>
        <p:blipFill>
          <a:blip r:embed="rId3" cstate="print"/>
          <a:srcRect r="38000"/>
          <a:stretch>
            <a:fillRect/>
          </a:stretch>
        </p:blipFill>
        <p:spPr>
          <a:xfrm>
            <a:off x="5652120" y="1340768"/>
            <a:ext cx="2438400" cy="1674813"/>
          </a:xfrm>
          <a:noFill/>
          <a:ln/>
        </p:spPr>
      </p:pic>
      <p:pic>
        <p:nvPicPr>
          <p:cNvPr id="33804" name="Picture 12" descr="School segregation protest.">
            <a:hlinkClick r:id="rId4"/>
          </p:cNvPr>
          <p:cNvPicPr>
            <a:picLocks noGrp="1" noChangeAspect="1" noChangeArrowheads="1"/>
          </p:cNvPicPr>
          <p:nvPr>
            <p:ph sz="quarter" idx="3"/>
          </p:nvPr>
        </p:nvPicPr>
        <p:blipFill>
          <a:blip r:embed="rId5" cstate="print">
            <a:lum contrast="6000"/>
          </a:blip>
          <a:srcRect/>
          <a:stretch>
            <a:fillRect/>
          </a:stretch>
        </p:blipFill>
        <p:spPr>
          <a:xfrm>
            <a:off x="4876801" y="3286100"/>
            <a:ext cx="2863552" cy="3419500"/>
          </a:xfrm>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Scout </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In groups discuss your first day at primary school – what similarities are there with TKAM? </a:t>
            </a:r>
          </a:p>
          <a:p>
            <a:endParaRPr lang="en-GB" dirty="0" smtClean="0"/>
          </a:p>
          <a:p>
            <a:endParaRPr lang="en-GB" dirty="0" smtClean="0"/>
          </a:p>
          <a:p>
            <a:r>
              <a:rPr lang="en-GB" dirty="0" smtClean="0"/>
              <a:t>Scout – </a:t>
            </a:r>
            <a:r>
              <a:rPr lang="en-GB" dirty="0" err="1" smtClean="0"/>
              <a:t>Cunninghams</a:t>
            </a:r>
            <a:r>
              <a:rPr lang="en-GB" dirty="0" smtClean="0"/>
              <a:t> are poor</a:t>
            </a:r>
          </a:p>
          <a:p>
            <a:endParaRPr lang="en-GB" dirty="0" smtClean="0"/>
          </a:p>
          <a:p>
            <a:r>
              <a:rPr lang="en-GB" dirty="0" smtClean="0"/>
              <a:t>Scout encounters hypocrisy and racism</a:t>
            </a:r>
          </a:p>
          <a:p>
            <a:endParaRPr lang="en-GB" dirty="0" smtClean="0"/>
          </a:p>
          <a:p>
            <a:r>
              <a:rPr lang="en-GB" dirty="0" smtClean="0"/>
              <a:t>Scout – fighter – lynch mob + </a:t>
            </a:r>
            <a:r>
              <a:rPr lang="en-GB" dirty="0" err="1" smtClean="0"/>
              <a:t>Jem</a:t>
            </a:r>
            <a:r>
              <a:rPr lang="en-GB" dirty="0" smtClean="0"/>
              <a:t> </a:t>
            </a:r>
          </a:p>
          <a:p>
            <a:endParaRPr lang="en-GB" dirty="0" smtClean="0"/>
          </a:p>
          <a:p>
            <a:r>
              <a:rPr lang="en-GB" dirty="0" smtClean="0"/>
              <a:t>Atticus’ advice – Chap 9   </a:t>
            </a:r>
          </a:p>
          <a:p>
            <a:endParaRPr lang="en-GB" dirty="0" smtClean="0"/>
          </a:p>
          <a:p>
            <a:r>
              <a:rPr lang="en-GB" dirty="0" smtClean="0"/>
              <a:t>Grows up – changing attitudes to Boo </a:t>
            </a:r>
            <a:r>
              <a:rPr lang="en-GB" dirty="0" err="1" smtClean="0"/>
              <a:t>Radley</a:t>
            </a:r>
            <a:r>
              <a:rPr lang="en-GB" dirty="0" smtClean="0"/>
              <a:t> after encountering the real evil of Bob Ewell </a:t>
            </a:r>
          </a:p>
          <a:p>
            <a:endParaRPr lang="en-GB" dirty="0" smtClean="0"/>
          </a:p>
          <a:p>
            <a:endParaRPr lang="en-GB" dirty="0" smtClean="0"/>
          </a:p>
          <a:p>
            <a:endParaRPr lang="en-GB" dirty="0"/>
          </a:p>
        </p:txBody>
      </p:sp>
      <p:pic>
        <p:nvPicPr>
          <p:cNvPr id="4" name="Picture 3" descr="imagesCAZSAEGM.jpg"/>
          <p:cNvPicPr>
            <a:picLocks noChangeAspect="1"/>
          </p:cNvPicPr>
          <p:nvPr/>
        </p:nvPicPr>
        <p:blipFill>
          <a:blip r:embed="rId2" cstate="print"/>
          <a:stretch>
            <a:fillRect/>
          </a:stretch>
        </p:blipFill>
        <p:spPr>
          <a:xfrm>
            <a:off x="0" y="0"/>
            <a:ext cx="2627784" cy="1596743"/>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Jean Louis Finch – “Scout”</a:t>
            </a:r>
          </a:p>
        </p:txBody>
      </p:sp>
      <p:sp>
        <p:nvSpPr>
          <p:cNvPr id="13315" name="Rectangle 3"/>
          <p:cNvSpPr>
            <a:spLocks noGrp="1" noChangeArrowheads="1"/>
          </p:cNvSpPr>
          <p:nvPr>
            <p:ph type="body" sz="half" idx="1"/>
          </p:nvPr>
        </p:nvSpPr>
        <p:spPr>
          <a:xfrm>
            <a:off x="455612" y="1371600"/>
            <a:ext cx="7140724" cy="4724400"/>
          </a:xfrm>
        </p:spPr>
        <p:txBody>
          <a:bodyPr>
            <a:normAutofit fontScale="62500" lnSpcReduction="20000"/>
          </a:bodyPr>
          <a:lstStyle/>
          <a:p>
            <a:pPr eaLnBrk="1" hangingPunct="1">
              <a:defRPr/>
            </a:pPr>
            <a:r>
              <a:rPr lang="en-US" sz="2800" dirty="0" smtClean="0"/>
              <a:t>The story’s narrator – intelligent and thoughtful</a:t>
            </a:r>
          </a:p>
          <a:p>
            <a:pPr eaLnBrk="1" hangingPunct="1">
              <a:buNone/>
              <a:defRPr/>
            </a:pPr>
            <a:endParaRPr lang="en-US" sz="2800" dirty="0" smtClean="0"/>
          </a:p>
          <a:p>
            <a:pPr eaLnBrk="1" hangingPunct="1">
              <a:buNone/>
              <a:defRPr/>
            </a:pPr>
            <a:endParaRPr lang="en-US" sz="2800" dirty="0" smtClean="0"/>
          </a:p>
          <a:p>
            <a:pPr eaLnBrk="1" hangingPunct="1">
              <a:defRPr/>
            </a:pPr>
            <a:r>
              <a:rPr lang="en-US" sz="2800" dirty="0" smtClean="0"/>
              <a:t>Although now an adult, Scout looks back at her childhood and tells of the momentous events and influential people of those years.</a:t>
            </a:r>
          </a:p>
          <a:p>
            <a:pPr eaLnBrk="1" hangingPunct="1">
              <a:buNone/>
              <a:defRPr/>
            </a:pPr>
            <a:endParaRPr lang="en-US" sz="2800" dirty="0" smtClean="0"/>
          </a:p>
          <a:p>
            <a:pPr>
              <a:defRPr/>
            </a:pPr>
            <a:r>
              <a:rPr lang="en-US" sz="2800" dirty="0" smtClean="0"/>
              <a:t>Tomboy – this sets her up as  an unusual character in the prim world on </a:t>
            </a:r>
            <a:r>
              <a:rPr lang="en-US" sz="2800" dirty="0" err="1" smtClean="0"/>
              <a:t>Maycomb</a:t>
            </a:r>
            <a:r>
              <a:rPr lang="en-US" sz="2800" dirty="0" smtClean="0"/>
              <a:t> where women are expected to be ladylike – Aunt Alexandra shows her the value of this without compromising her values. </a:t>
            </a:r>
          </a:p>
          <a:p>
            <a:pPr>
              <a:buNone/>
              <a:defRPr/>
            </a:pPr>
            <a:endParaRPr lang="en-US" sz="2800" dirty="0" smtClean="0"/>
          </a:p>
          <a:p>
            <a:pPr>
              <a:defRPr/>
            </a:pPr>
            <a:r>
              <a:rPr lang="en-US" sz="2800" dirty="0" smtClean="0"/>
              <a:t>She is a product of her unconventional upbringing by Atticus. </a:t>
            </a:r>
          </a:p>
          <a:p>
            <a:pPr>
              <a:buNone/>
              <a:defRPr/>
            </a:pPr>
            <a:endParaRPr lang="en-US" sz="2800" dirty="0" smtClean="0"/>
          </a:p>
          <a:p>
            <a:pPr eaLnBrk="1" hangingPunct="1">
              <a:defRPr/>
            </a:pPr>
            <a:r>
              <a:rPr lang="en-US" sz="2800" dirty="0" smtClean="0"/>
              <a:t>The novel follows the development of her conscience and understanding of good and evil  - unlike Tom Robinson and Boo </a:t>
            </a:r>
            <a:r>
              <a:rPr lang="en-US" sz="2800" dirty="0" err="1" smtClean="0"/>
              <a:t>Radley</a:t>
            </a:r>
            <a:r>
              <a:rPr lang="en-US" sz="2800" dirty="0" smtClean="0"/>
              <a:t>, she is not destroyed by her encounters with evil. </a:t>
            </a:r>
          </a:p>
          <a:p>
            <a:pPr eaLnBrk="1" hangingPunct="1">
              <a:defRPr/>
            </a:pPr>
            <a:endParaRPr lang="en-US" sz="2800" dirty="0" smtClean="0"/>
          </a:p>
          <a:p>
            <a:pPr eaLnBrk="1" hangingPunct="1">
              <a:defRPr/>
            </a:pPr>
            <a:r>
              <a:rPr lang="en-US" sz="2800" dirty="0" smtClean="0"/>
              <a:t>Her parallel character is Dill – and her education and her moral courage set her up as a sharp contrast to </a:t>
            </a:r>
            <a:r>
              <a:rPr lang="en-US" sz="2800" dirty="0" err="1" smtClean="0"/>
              <a:t>Mayella</a:t>
            </a:r>
            <a:r>
              <a:rPr lang="en-US" sz="2800" dirty="0" smtClean="0"/>
              <a:t> </a:t>
            </a:r>
            <a:r>
              <a:rPr lang="en-US" sz="2800" dirty="0" err="1" smtClean="0"/>
              <a:t>Ewell</a:t>
            </a:r>
            <a:r>
              <a:rPr lang="en-US" sz="2800" dirty="0" smtClean="0"/>
              <a:t> – </a:t>
            </a:r>
            <a:r>
              <a:rPr lang="en-US" sz="2800" dirty="0" err="1" smtClean="0"/>
              <a:t>Mayella</a:t>
            </a:r>
            <a:r>
              <a:rPr lang="en-US" sz="2800" dirty="0" smtClean="0"/>
              <a:t> is a </a:t>
            </a:r>
            <a:r>
              <a:rPr lang="en-US" sz="2800" dirty="0" err="1" smtClean="0"/>
              <a:t>a</a:t>
            </a:r>
            <a:r>
              <a:rPr lang="en-US" sz="2800" dirty="0" smtClean="0"/>
              <a:t> foil to Scout.</a:t>
            </a:r>
          </a:p>
          <a:p>
            <a:pPr eaLnBrk="1" hangingPunct="1">
              <a:defRPr/>
            </a:pPr>
            <a:endParaRPr lang="en-US" sz="2800" dirty="0" smtClean="0"/>
          </a:p>
        </p:txBody>
      </p:sp>
      <p:pic>
        <p:nvPicPr>
          <p:cNvPr id="7172" name="Picture 5" descr="badham213"/>
          <p:cNvPicPr>
            <a:picLocks noGrp="1" noChangeAspect="1" noChangeArrowheads="1"/>
          </p:cNvPicPr>
          <p:nvPr>
            <p:ph sz="half" idx="2"/>
          </p:nvPr>
        </p:nvPicPr>
        <p:blipFill>
          <a:blip r:embed="rId3" cstate="print"/>
          <a:srcRect/>
          <a:stretch>
            <a:fillRect/>
          </a:stretch>
        </p:blipFill>
        <p:spPr>
          <a:xfrm>
            <a:off x="7719361" y="5027614"/>
            <a:ext cx="1424639" cy="1830386"/>
          </a:xfr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p:txBody>
          <a:bodyPr/>
          <a:lstStyle/>
          <a:p>
            <a:r>
              <a:rPr lang="en-GB" dirty="0" smtClean="0"/>
              <a:t>Choose a character from “To Kill a Mockingbird and explain what their role is and what they learn over the course of the novel.</a:t>
            </a:r>
          </a:p>
          <a:p>
            <a:pPr lvl="0"/>
            <a:endParaRPr lang="en-US" dirty="0" smtClean="0"/>
          </a:p>
          <a:p>
            <a:pPr lvl="0"/>
            <a:endParaRPr lang="en-US" dirty="0" smtClean="0"/>
          </a:p>
          <a:p>
            <a:pPr lvl="0"/>
            <a:r>
              <a:rPr lang="en-US" dirty="0" smtClean="0"/>
              <a:t>Focus on </a:t>
            </a:r>
            <a:r>
              <a:rPr lang="en-US" smtClean="0"/>
              <a:t>chapters 1-11!</a:t>
            </a:r>
            <a:endParaRPr lang="en-GB" dirty="0" smtClean="0"/>
          </a:p>
          <a:p>
            <a:pPr eaLnBrk="1" hangingPunct="1">
              <a:buNone/>
              <a:defRPr/>
            </a:pPr>
            <a:endParaRPr lang="en-US" dirty="0" smtClean="0"/>
          </a:p>
        </p:txBody>
      </p:sp>
      <p:sp>
        <p:nvSpPr>
          <p:cNvPr id="5" name="Title 4"/>
          <p:cNvSpPr>
            <a:spLocks noGrp="1"/>
          </p:cNvSpPr>
          <p:nvPr>
            <p:ph type="title"/>
          </p:nvPr>
        </p:nvSpPr>
        <p:spPr/>
        <p:txBody>
          <a:bodyPr/>
          <a:lstStyle/>
          <a:p>
            <a:r>
              <a:rPr lang="en-GB" dirty="0" smtClean="0"/>
              <a:t>Scout Finch Mini </a:t>
            </a:r>
            <a:r>
              <a:rPr lang="en-GB" dirty="0" err="1" smtClean="0"/>
              <a:t>Essy</a:t>
            </a:r>
            <a:r>
              <a:rPr lang="en-GB" dirty="0" smtClean="0"/>
              <a:t> </a:t>
            </a:r>
            <a:endParaRPr lang="en-GB"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Atticus Notes </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Constant, principled and decent figure – like Mr Cunningham but his education sets him apart. </a:t>
            </a:r>
          </a:p>
          <a:p>
            <a:endParaRPr lang="en-GB" dirty="0" smtClean="0"/>
          </a:p>
          <a:p>
            <a:r>
              <a:rPr lang="en-GB" dirty="0" smtClean="0"/>
              <a:t>Single parent in his 50s</a:t>
            </a:r>
          </a:p>
          <a:p>
            <a:endParaRPr lang="en-GB" dirty="0" smtClean="0"/>
          </a:p>
          <a:p>
            <a:r>
              <a:rPr lang="en-GB" dirty="0" smtClean="0"/>
              <a:t>Would have seemed very modern to a 1960s readership</a:t>
            </a:r>
          </a:p>
          <a:p>
            <a:endParaRPr lang="en-GB" dirty="0" smtClean="0"/>
          </a:p>
          <a:p>
            <a:r>
              <a:rPr lang="en-GB" dirty="0" smtClean="0"/>
              <a:t>A man of courage – fights prejudice. Embodies themes of the novel. </a:t>
            </a:r>
          </a:p>
          <a:p>
            <a:endParaRPr lang="en-GB" dirty="0" smtClean="0"/>
          </a:p>
          <a:p>
            <a:r>
              <a:rPr lang="en-GB" dirty="0" smtClean="0"/>
              <a:t>Flaw? – An idealist?</a:t>
            </a:r>
          </a:p>
          <a:p>
            <a:endParaRPr lang="en-GB" dirty="0" smtClean="0"/>
          </a:p>
          <a:p>
            <a:r>
              <a:rPr lang="en-GB" dirty="0" smtClean="0"/>
              <a:t>Beliefs in not harming a “mockingbird” and walking in the shoes of others are central to the novel. </a:t>
            </a:r>
          </a:p>
          <a:p>
            <a:endParaRPr lang="en-GB" dirty="0" smtClean="0"/>
          </a:p>
          <a:p>
            <a:r>
              <a:rPr lang="en-GB" dirty="0" smtClean="0"/>
              <a:t>Foil = Bob Ewell</a:t>
            </a:r>
            <a:endParaRPr lang="en-GB"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Atticus Notes </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Atticus is scorned in </a:t>
            </a:r>
            <a:r>
              <a:rPr lang="en-GB" dirty="0" err="1" smtClean="0"/>
              <a:t>Maycomb</a:t>
            </a:r>
            <a:r>
              <a:rPr lang="en-GB" dirty="0" smtClean="0"/>
              <a:t> for defending Tom Robinson – a sign of the times – but his moral courage makes him admired following this.</a:t>
            </a:r>
          </a:p>
          <a:p>
            <a:endParaRPr lang="en-GB" dirty="0" smtClean="0"/>
          </a:p>
          <a:p>
            <a:r>
              <a:rPr lang="en-GB" dirty="0" smtClean="0"/>
              <a:t>Recognises good and evil in people and teaches sympathy for others to his children. </a:t>
            </a:r>
          </a:p>
          <a:p>
            <a:endParaRPr lang="en-GB" dirty="0" smtClean="0"/>
          </a:p>
          <a:p>
            <a:r>
              <a:rPr lang="en-GB" dirty="0" smtClean="0"/>
              <a:t>Able to reconcile his honesty and principles with a love for the people of </a:t>
            </a:r>
            <a:r>
              <a:rPr lang="en-GB" dirty="0" err="1" smtClean="0"/>
              <a:t>Maycomb</a:t>
            </a:r>
            <a:r>
              <a:rPr lang="en-GB" dirty="0" smtClean="0"/>
              <a:t>.</a:t>
            </a:r>
          </a:p>
          <a:p>
            <a:endParaRPr lang="en-GB" dirty="0" smtClean="0"/>
          </a:p>
          <a:p>
            <a:r>
              <a:rPr lang="en-GB" dirty="0" smtClean="0"/>
              <a:t>The children view him as old and “feeble” but the incident with the mad dog shows Atticus’ strength under pressure. </a:t>
            </a:r>
            <a:endParaRPr lang="en-GB"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Atticus </a:t>
            </a:r>
            <a:endParaRPr lang="en-GB" dirty="0"/>
          </a:p>
        </p:txBody>
      </p:sp>
      <p:sp>
        <p:nvSpPr>
          <p:cNvPr id="3" name="Content Placeholder 2"/>
          <p:cNvSpPr>
            <a:spLocks noGrp="1"/>
          </p:cNvSpPr>
          <p:nvPr>
            <p:ph idx="1"/>
          </p:nvPr>
        </p:nvSpPr>
        <p:spPr/>
        <p:txBody>
          <a:bodyPr>
            <a:normAutofit fontScale="92500" lnSpcReduction="20000"/>
          </a:bodyPr>
          <a:lstStyle/>
          <a:p>
            <a:r>
              <a:rPr lang="en-US" i="1" dirty="0" smtClean="0"/>
              <a:t>"Thank you from the bottom of my heart, but I don't want my boy starting out with something like this over his head. Best way to clear the air is to have it all out in the open. Let the county come and bring sandwiches. I don't want him growing up with a whisper about him, I don't want anybody saying, '</a:t>
            </a:r>
            <a:r>
              <a:rPr lang="en-US" i="1" dirty="0" err="1" smtClean="0"/>
              <a:t>Jem</a:t>
            </a:r>
            <a:r>
              <a:rPr lang="en-US" i="1" dirty="0" smtClean="0"/>
              <a:t> Finch... his daddy paid a mint to get him out of that.' Sooner we get this over with the better." (30.34)</a:t>
            </a:r>
            <a:r>
              <a:rPr lang="en-US" dirty="0" smtClean="0"/>
              <a:t/>
            </a:r>
            <a:br>
              <a:rPr lang="en-US" dirty="0" smtClean="0"/>
            </a:br>
            <a:endParaRPr lang="en-GB"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Mini Essay Question </a:t>
            </a:r>
            <a:endParaRPr lang="en-GB" dirty="0"/>
          </a:p>
        </p:txBody>
      </p:sp>
      <p:sp>
        <p:nvSpPr>
          <p:cNvPr id="3" name="Content Placeholder 2"/>
          <p:cNvSpPr>
            <a:spLocks noGrp="1"/>
          </p:cNvSpPr>
          <p:nvPr>
            <p:ph idx="1"/>
          </p:nvPr>
        </p:nvSpPr>
        <p:spPr/>
        <p:txBody>
          <a:bodyPr>
            <a:normAutofit lnSpcReduction="10000"/>
          </a:bodyPr>
          <a:lstStyle/>
          <a:p>
            <a:r>
              <a:rPr lang="en-GB" dirty="0" smtClean="0"/>
              <a:t>Examine the ways in which Atticus Finch is the hero of “To Kill A Mockingbird”</a:t>
            </a:r>
          </a:p>
          <a:p>
            <a:endParaRPr lang="en-GB" dirty="0" smtClean="0"/>
          </a:p>
          <a:p>
            <a:r>
              <a:rPr lang="en-GB" dirty="0" smtClean="0"/>
              <a:t>- To his children </a:t>
            </a:r>
          </a:p>
          <a:p>
            <a:endParaRPr lang="en-GB" dirty="0" smtClean="0"/>
          </a:p>
          <a:p>
            <a:r>
              <a:rPr lang="en-GB" dirty="0" smtClean="0"/>
              <a:t>To Tom Robinson and the black community </a:t>
            </a:r>
          </a:p>
          <a:p>
            <a:endParaRPr lang="en-GB" dirty="0" smtClean="0"/>
          </a:p>
          <a:p>
            <a:r>
              <a:rPr lang="en-GB" dirty="0" smtClean="0"/>
              <a:t>To wider society (what values does he have we can all admire?)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5613" y="273050"/>
            <a:ext cx="8226425" cy="1555750"/>
          </a:xfrm>
        </p:spPr>
        <p:txBody>
          <a:bodyPr/>
          <a:lstStyle/>
          <a:p>
            <a:pPr eaLnBrk="1" hangingPunct="1">
              <a:defRPr/>
            </a:pPr>
            <a:r>
              <a:rPr lang="en-US" smtClean="0"/>
              <a:t>Symbolism</a:t>
            </a:r>
          </a:p>
        </p:txBody>
      </p:sp>
      <p:sp>
        <p:nvSpPr>
          <p:cNvPr id="8195" name="Rectangle 3"/>
          <p:cNvSpPr>
            <a:spLocks noGrp="1" noChangeArrowheads="1"/>
          </p:cNvSpPr>
          <p:nvPr>
            <p:ph type="body" sz="half" idx="1"/>
          </p:nvPr>
        </p:nvSpPr>
        <p:spPr>
          <a:xfrm>
            <a:off x="455613" y="2133600"/>
            <a:ext cx="8307387" cy="4419600"/>
          </a:xfrm>
        </p:spPr>
        <p:txBody>
          <a:bodyPr/>
          <a:lstStyle/>
          <a:p>
            <a:pPr eaLnBrk="1" hangingPunct="1">
              <a:lnSpc>
                <a:spcPct val="80000"/>
              </a:lnSpc>
              <a:defRPr/>
            </a:pPr>
            <a:r>
              <a:rPr lang="en-US" b="1" u="sng" dirty="0" smtClean="0"/>
              <a:t>The Mockingbird:  Symbolizes Everything That is Good and innocent but attacked by evil</a:t>
            </a:r>
          </a:p>
          <a:p>
            <a:pPr lvl="1" eaLnBrk="1" hangingPunct="1">
              <a:lnSpc>
                <a:spcPct val="80000"/>
              </a:lnSpc>
              <a:defRPr/>
            </a:pPr>
            <a:r>
              <a:rPr lang="en-US" dirty="0" smtClean="0"/>
              <a:t>The mockingbird only sings to please others and therefore it is considered a sin to shoot a mockingbird.  They are considered harmless creatures who give joy with their song.</a:t>
            </a:r>
          </a:p>
          <a:p>
            <a:pPr lvl="1" eaLnBrk="1" hangingPunct="1">
              <a:lnSpc>
                <a:spcPct val="80000"/>
              </a:lnSpc>
              <a:defRPr/>
            </a:pPr>
            <a:endParaRPr lang="en-US" dirty="0" smtClean="0"/>
          </a:p>
          <a:p>
            <a:pPr lvl="1">
              <a:lnSpc>
                <a:spcPct val="80000"/>
              </a:lnSpc>
              <a:defRPr/>
            </a:pPr>
            <a:r>
              <a:rPr lang="en-US" dirty="0" smtClean="0"/>
              <a:t>“Mockingbirds don’t do one thing but . . . sing their hearts out for us. That’s why it’s a sin to kill a mockingbird.”  - Miss </a:t>
            </a:r>
            <a:r>
              <a:rPr lang="en-US" dirty="0" err="1" smtClean="0"/>
              <a:t>Maudie</a:t>
            </a:r>
            <a:r>
              <a:rPr lang="en-US" dirty="0" smtClean="0"/>
              <a:t>  - Chap 10</a:t>
            </a:r>
          </a:p>
          <a:p>
            <a:pPr lvl="1" eaLnBrk="1" hangingPunct="1">
              <a:lnSpc>
                <a:spcPct val="80000"/>
              </a:lnSpc>
              <a:defRPr/>
            </a:pPr>
            <a:endParaRPr lang="en-US" dirty="0" smtClean="0"/>
          </a:p>
          <a:p>
            <a:pPr lvl="1" eaLnBrk="1" hangingPunct="1">
              <a:lnSpc>
                <a:spcPct val="80000"/>
              </a:lnSpc>
              <a:defRPr/>
            </a:pPr>
            <a:endParaRPr lang="en-US" dirty="0" smtClean="0"/>
          </a:p>
        </p:txBody>
      </p:sp>
      <p:pic>
        <p:nvPicPr>
          <p:cNvPr id="6148" name="Picture 5" descr="mockingbird"/>
          <p:cNvPicPr>
            <a:picLocks noGrp="1" noChangeAspect="1" noChangeArrowheads="1"/>
          </p:cNvPicPr>
          <p:nvPr>
            <p:ph sz="half" idx="2"/>
          </p:nvPr>
        </p:nvPicPr>
        <p:blipFill>
          <a:blip r:embed="rId3" cstate="print"/>
          <a:srcRect/>
          <a:stretch>
            <a:fillRect/>
          </a:stretch>
        </p:blipFill>
        <p:spPr>
          <a:xfrm>
            <a:off x="683568" y="0"/>
            <a:ext cx="1347788" cy="1752600"/>
          </a:xfr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mockingbird as a symbol </a:t>
            </a:r>
            <a:endParaRPr lang="en-GB" dirty="0"/>
          </a:p>
        </p:txBody>
      </p:sp>
      <p:sp>
        <p:nvSpPr>
          <p:cNvPr id="3" name="Content Placeholder 2"/>
          <p:cNvSpPr>
            <a:spLocks noGrp="1"/>
          </p:cNvSpPr>
          <p:nvPr>
            <p:ph idx="1"/>
          </p:nvPr>
        </p:nvSpPr>
        <p:spPr/>
        <p:txBody>
          <a:bodyPr/>
          <a:lstStyle/>
          <a:p>
            <a:pPr marL="292100" lvl="1" indent="-292100">
              <a:spcBef>
                <a:spcPts val="0"/>
              </a:spcBef>
              <a:buClr>
                <a:schemeClr val="accent1"/>
              </a:buClr>
              <a:buSzPct val="70000"/>
              <a:buFont typeface="Wingdings 2"/>
              <a:buChar char=""/>
            </a:pPr>
            <a:endParaRPr lang="en-US" dirty="0" smtClean="0"/>
          </a:p>
          <a:p>
            <a:endParaRPr lang="en-GB" dirty="0"/>
          </a:p>
        </p:txBody>
      </p:sp>
      <p:sp>
        <p:nvSpPr>
          <p:cNvPr id="4" name="Rectangle 3"/>
          <p:cNvSpPr/>
          <p:nvPr/>
        </p:nvSpPr>
        <p:spPr>
          <a:xfrm>
            <a:off x="251520" y="1305342"/>
            <a:ext cx="8496944" cy="5632311"/>
          </a:xfrm>
          <a:prstGeom prst="rect">
            <a:avLst/>
          </a:prstGeom>
        </p:spPr>
        <p:txBody>
          <a:bodyPr wrap="square">
            <a:spAutoFit/>
          </a:bodyPr>
          <a:lstStyle/>
          <a:p>
            <a:r>
              <a:rPr lang="en-US" sz="2400" dirty="0" smtClean="0"/>
              <a:t>After Tom Robinson is shot, Mr. Underwood compares his death to “the senseless slaughter of songbirds,”  - Chap 25</a:t>
            </a:r>
          </a:p>
          <a:p>
            <a:endParaRPr lang="en-US" sz="2400" dirty="0" smtClean="0"/>
          </a:p>
          <a:p>
            <a:r>
              <a:rPr lang="en-US" sz="2400" dirty="0" smtClean="0"/>
              <a:t>At the end of the book Scout thinks that hurting Boo </a:t>
            </a:r>
            <a:r>
              <a:rPr lang="en-US" sz="2400" dirty="0" err="1" smtClean="0"/>
              <a:t>Radley</a:t>
            </a:r>
            <a:r>
              <a:rPr lang="en-US" sz="2400" dirty="0" smtClean="0"/>
              <a:t> would be like “</a:t>
            </a:r>
            <a:r>
              <a:rPr lang="en-US" sz="2400" dirty="0" err="1" smtClean="0"/>
              <a:t>shootin</a:t>
            </a:r>
            <a:r>
              <a:rPr lang="en-US" sz="2400" dirty="0" smtClean="0"/>
              <a:t>’ a mockingbird.”  - Chap 30</a:t>
            </a:r>
          </a:p>
          <a:p>
            <a:endParaRPr lang="en-US" sz="2400" dirty="0" smtClean="0"/>
          </a:p>
          <a:p>
            <a:r>
              <a:rPr lang="en-US" sz="2400" dirty="0" smtClean="0"/>
              <a:t>That </a:t>
            </a:r>
            <a:r>
              <a:rPr lang="en-US" sz="2400" dirty="0" err="1" smtClean="0"/>
              <a:t>Jem</a:t>
            </a:r>
            <a:r>
              <a:rPr lang="en-US" sz="2400" dirty="0" smtClean="0"/>
              <a:t> and Scout’s last name is Finch (another type of small bird) indicates that they are particularly vulnerable in the racist world of </a:t>
            </a:r>
            <a:r>
              <a:rPr lang="en-US" sz="2400" dirty="0" err="1" smtClean="0"/>
              <a:t>Maycomb</a:t>
            </a:r>
            <a:r>
              <a:rPr lang="en-US" sz="2400" dirty="0" smtClean="0"/>
              <a:t>, which often treats the fragile innocence of childhood harshly.</a:t>
            </a:r>
          </a:p>
          <a:p>
            <a:endParaRPr lang="en-US" sz="2400" dirty="0" smtClean="0"/>
          </a:p>
          <a:p>
            <a:r>
              <a:rPr lang="en-US" sz="2400" i="1" dirty="0" smtClean="0"/>
              <a:t>Atticus said to </a:t>
            </a:r>
            <a:r>
              <a:rPr lang="en-US" sz="2400" i="1" dirty="0" err="1" smtClean="0"/>
              <a:t>Jem</a:t>
            </a:r>
            <a:r>
              <a:rPr lang="en-US" sz="2400" i="1" dirty="0" smtClean="0"/>
              <a:t> one day, "I'd rather you shot at tin cans in the back yard, but I know you'll go after birds. Shoot all the </a:t>
            </a:r>
            <a:r>
              <a:rPr lang="en-US" sz="2400" i="1" dirty="0" err="1" smtClean="0"/>
              <a:t>bluejays</a:t>
            </a:r>
            <a:r>
              <a:rPr lang="en-US" sz="2400" i="1" dirty="0" smtClean="0"/>
              <a:t> you want, if you can hit '</a:t>
            </a:r>
            <a:r>
              <a:rPr lang="en-US" sz="2400" i="1" dirty="0" err="1" smtClean="0"/>
              <a:t>em</a:t>
            </a:r>
            <a:r>
              <a:rPr lang="en-US" sz="2400" i="1" dirty="0" smtClean="0"/>
              <a:t>, but remember it's a sin to kill a mockingbird."</a:t>
            </a:r>
            <a:endParaRPr lang="en-GB"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t>
            </a:r>
            <a:r>
              <a:rPr lang="en-GB" dirty="0" err="1" smtClean="0"/>
              <a:t>Radley</a:t>
            </a:r>
            <a:r>
              <a:rPr lang="en-GB" dirty="0" smtClean="0"/>
              <a:t> House </a:t>
            </a:r>
            <a:endParaRPr lang="en-GB" dirty="0"/>
          </a:p>
        </p:txBody>
      </p:sp>
      <p:sp>
        <p:nvSpPr>
          <p:cNvPr id="5" name="Content Placeholder 4"/>
          <p:cNvSpPr>
            <a:spLocks noGrp="1"/>
          </p:cNvSpPr>
          <p:nvPr>
            <p:ph idx="1"/>
          </p:nvPr>
        </p:nvSpPr>
        <p:spPr/>
        <p:txBody>
          <a:bodyPr>
            <a:normAutofit fontScale="70000" lnSpcReduction="20000"/>
          </a:bodyPr>
          <a:lstStyle/>
          <a:p>
            <a:r>
              <a:rPr lang="en-GB" dirty="0" smtClean="0"/>
              <a:t>Isolated from its community and the neighbourhood </a:t>
            </a:r>
          </a:p>
          <a:p>
            <a:endParaRPr lang="en-GB" dirty="0" smtClean="0"/>
          </a:p>
          <a:p>
            <a:endParaRPr lang="en-GB" dirty="0" smtClean="0"/>
          </a:p>
          <a:p>
            <a:pPr>
              <a:buNone/>
            </a:pPr>
            <a:r>
              <a:rPr lang="en-US" i="1" dirty="0" smtClean="0"/>
              <a:t/>
            </a:r>
            <a:br>
              <a:rPr lang="en-US" i="1" dirty="0" smtClean="0"/>
            </a:br>
            <a:r>
              <a:rPr lang="en-US" i="1" dirty="0" smtClean="0"/>
              <a:t>Atticus was right. One time he said you never really know a man until you stand in his shoes and walk around in them. Just standing on the </a:t>
            </a:r>
            <a:r>
              <a:rPr lang="en-US" i="1" dirty="0" err="1" smtClean="0"/>
              <a:t>Radley</a:t>
            </a:r>
            <a:r>
              <a:rPr lang="en-US" i="1" dirty="0" smtClean="0"/>
              <a:t> porch was enough. Chap 31</a:t>
            </a:r>
            <a:endParaRPr lang="en-GB" dirty="0" smtClean="0"/>
          </a:p>
          <a:p>
            <a:endParaRPr lang="en-GB" dirty="0" smtClean="0"/>
          </a:p>
          <a:p>
            <a:endParaRPr lang="en-GB" dirty="0" smtClean="0"/>
          </a:p>
          <a:p>
            <a:endParaRPr lang="en-GB" dirty="0" smtClean="0"/>
          </a:p>
          <a:p>
            <a:r>
              <a:rPr lang="en-GB" dirty="0" smtClean="0"/>
              <a:t>In many ways symbolises the prejudice of the community. Until Scout stands on the porch and puts herself literally in Boo’s line of vision, she cannot truly understand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Scottsboro Boys </a:t>
            </a:r>
            <a:endParaRPr lang="en-GB" dirty="0"/>
          </a:p>
        </p:txBody>
      </p:sp>
      <p:sp>
        <p:nvSpPr>
          <p:cNvPr id="3" name="Content Placeholder 2"/>
          <p:cNvSpPr>
            <a:spLocks noGrp="1"/>
          </p:cNvSpPr>
          <p:nvPr>
            <p:ph idx="1"/>
          </p:nvPr>
        </p:nvSpPr>
        <p:spPr/>
        <p:txBody>
          <a:bodyPr>
            <a:normAutofit lnSpcReduction="10000"/>
          </a:bodyPr>
          <a:lstStyle/>
          <a:p>
            <a:pPr>
              <a:lnSpc>
                <a:spcPct val="80000"/>
              </a:lnSpc>
            </a:pPr>
            <a:r>
              <a:rPr lang="en-US" sz="2000" dirty="0" smtClean="0"/>
              <a:t>Race Relations –  the deeply racist White South</a:t>
            </a:r>
          </a:p>
          <a:p>
            <a:pPr>
              <a:lnSpc>
                <a:spcPct val="80000"/>
              </a:lnSpc>
            </a:pPr>
            <a:endParaRPr lang="en-US" sz="2000" dirty="0" smtClean="0"/>
          </a:p>
          <a:p>
            <a:pPr lvl="1">
              <a:lnSpc>
                <a:spcPct val="80000"/>
              </a:lnSpc>
            </a:pPr>
            <a:r>
              <a:rPr lang="en-US" sz="1800" dirty="0" smtClean="0"/>
              <a:t>Nine black teenagers are falsely charged with raping two white women in Scottsboro, Alabama; eight are convicted and sentenced to death</a:t>
            </a:r>
          </a:p>
          <a:p>
            <a:pPr lvl="1">
              <a:lnSpc>
                <a:spcPct val="80000"/>
              </a:lnSpc>
              <a:buNone/>
            </a:pPr>
            <a:endParaRPr lang="en-US" sz="1800" dirty="0" smtClean="0"/>
          </a:p>
          <a:p>
            <a:pPr lvl="1">
              <a:lnSpc>
                <a:spcPct val="80000"/>
              </a:lnSpc>
            </a:pPr>
            <a:r>
              <a:rPr lang="en-US" sz="1800" dirty="0" smtClean="0"/>
              <a:t>The U.S. Supreme Court reverses their convictions because their constitutional rights had been violated</a:t>
            </a:r>
          </a:p>
          <a:p>
            <a:pPr lvl="1">
              <a:lnSpc>
                <a:spcPct val="80000"/>
              </a:lnSpc>
              <a:buNone/>
            </a:pPr>
            <a:endParaRPr lang="en-US" sz="1800" dirty="0" smtClean="0"/>
          </a:p>
          <a:p>
            <a:pPr lvl="1">
              <a:lnSpc>
                <a:spcPct val="80000"/>
              </a:lnSpc>
            </a:pPr>
            <a:r>
              <a:rPr lang="en-US" sz="1800" dirty="0" smtClean="0"/>
              <a:t>The teens are tried for a second time, and are again found guilty</a:t>
            </a:r>
          </a:p>
          <a:p>
            <a:pPr lvl="1">
              <a:lnSpc>
                <a:spcPct val="80000"/>
              </a:lnSpc>
              <a:buNone/>
            </a:pPr>
            <a:endParaRPr lang="en-US" sz="1800" dirty="0" smtClean="0"/>
          </a:p>
          <a:p>
            <a:pPr lvl="1">
              <a:lnSpc>
                <a:spcPct val="80000"/>
              </a:lnSpc>
            </a:pPr>
            <a:r>
              <a:rPr lang="en-US" sz="1800" dirty="0" smtClean="0"/>
              <a:t>The Supreme Court reverses the convictions again</a:t>
            </a:r>
          </a:p>
          <a:p>
            <a:pPr lvl="1">
              <a:lnSpc>
                <a:spcPct val="80000"/>
              </a:lnSpc>
              <a:buNone/>
            </a:pPr>
            <a:endParaRPr lang="en-US" sz="1800" dirty="0" smtClean="0"/>
          </a:p>
          <a:p>
            <a:pPr lvl="1">
              <a:lnSpc>
                <a:spcPct val="80000"/>
              </a:lnSpc>
            </a:pPr>
            <a:r>
              <a:rPr lang="en-US" sz="1800" dirty="0" smtClean="0"/>
              <a:t>Eventually, four of the defendants are freed; the other five serve prison terms</a:t>
            </a:r>
          </a:p>
          <a:p>
            <a:pPr lvl="1">
              <a:lnSpc>
                <a:spcPct val="80000"/>
              </a:lnSpc>
              <a:buNone/>
            </a:pPr>
            <a:endParaRPr lang="en-US" sz="1800" dirty="0" smtClean="0"/>
          </a:p>
          <a:p>
            <a:pPr lvl="1">
              <a:lnSpc>
                <a:spcPct val="80000"/>
              </a:lnSpc>
            </a:pPr>
            <a:r>
              <a:rPr lang="en-US" sz="1800" dirty="0" smtClean="0"/>
              <a:t>The last Scottsboro defendant was paroled in 1950</a:t>
            </a:r>
          </a:p>
          <a:p>
            <a:pPr lvl="1">
              <a:lnSpc>
                <a:spcPct val="80000"/>
              </a:lnSpc>
              <a:buNone/>
            </a:pPr>
            <a:endParaRPr lang="en-US" sz="1800" dirty="0" smtClean="0"/>
          </a:p>
          <a:p>
            <a:pPr lvl="1">
              <a:lnSpc>
                <a:spcPct val="80000"/>
              </a:lnSpc>
            </a:pPr>
            <a:r>
              <a:rPr lang="en-US" sz="1800" dirty="0" smtClean="0"/>
              <a:t>It was virtually impossible for a black to receive a fair trial</a:t>
            </a:r>
          </a:p>
          <a:p>
            <a:pPr>
              <a:buNone/>
            </a:pPr>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Mad Dog 	</a:t>
            </a:r>
            <a:endParaRPr lang="en-GB" dirty="0"/>
          </a:p>
        </p:txBody>
      </p:sp>
      <p:sp>
        <p:nvSpPr>
          <p:cNvPr id="3" name="Content Placeholder 2"/>
          <p:cNvSpPr>
            <a:spLocks noGrp="1"/>
          </p:cNvSpPr>
          <p:nvPr>
            <p:ph idx="1"/>
          </p:nvPr>
        </p:nvSpPr>
        <p:spPr/>
        <p:txBody>
          <a:bodyPr/>
          <a:lstStyle/>
          <a:p>
            <a:r>
              <a:rPr lang="en-GB" dirty="0" smtClean="0"/>
              <a:t>The dog can be seen to represent evil and lawlessness.</a:t>
            </a:r>
          </a:p>
          <a:p>
            <a:endParaRPr lang="en-GB" dirty="0" smtClean="0"/>
          </a:p>
          <a:p>
            <a:r>
              <a:rPr lang="en-GB" dirty="0" smtClean="0"/>
              <a:t>Atticus shoots the dog dead, as he stops the lynch mob, calmly and coolly. </a:t>
            </a:r>
          </a:p>
          <a:p>
            <a:endParaRPr lang="en-GB" dirty="0" smtClean="0"/>
          </a:p>
          <a:p>
            <a:r>
              <a:rPr lang="en-GB" dirty="0" smtClean="0"/>
              <a:t>Scout expects the same thing to happen when watching the jury return to give their verdict.</a:t>
            </a:r>
          </a:p>
          <a:p>
            <a:endParaRPr lang="en-GB"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mad dog/the courtroom</a:t>
            </a:r>
            <a:endParaRPr lang="en-GB" dirty="0"/>
          </a:p>
        </p:txBody>
      </p:sp>
      <p:sp>
        <p:nvSpPr>
          <p:cNvPr id="3" name="Content Placeholder 2"/>
          <p:cNvSpPr>
            <a:spLocks noGrp="1"/>
          </p:cNvSpPr>
          <p:nvPr>
            <p:ph idx="1"/>
          </p:nvPr>
        </p:nvSpPr>
        <p:spPr/>
        <p:txBody>
          <a:bodyPr>
            <a:normAutofit fontScale="85000" lnSpcReduction="20000"/>
          </a:bodyPr>
          <a:lstStyle/>
          <a:p>
            <a:r>
              <a:rPr lang="en-US" dirty="0" smtClean="0"/>
              <a:t/>
            </a:r>
            <a:br>
              <a:rPr lang="en-US" dirty="0" smtClean="0"/>
            </a:br>
            <a:r>
              <a:rPr lang="en-US" i="1" dirty="0" smtClean="0"/>
              <a:t>The feeling grew until the atmosphere in the courtroom was exactly the same as a cold February morning, when the mockingbirds were still, and the carpenters had stopped hammering on Miss </a:t>
            </a:r>
            <a:r>
              <a:rPr lang="en-US" i="1" dirty="0" err="1" smtClean="0"/>
              <a:t>Maudie's</a:t>
            </a:r>
            <a:r>
              <a:rPr lang="en-US" i="1" dirty="0" smtClean="0"/>
              <a:t> new house, and every wood door in the neighborhood was shut as tight as the doors of the </a:t>
            </a:r>
            <a:r>
              <a:rPr lang="en-US" i="1" dirty="0" err="1" smtClean="0"/>
              <a:t>Radley</a:t>
            </a:r>
            <a:r>
              <a:rPr lang="en-US" i="1" dirty="0" smtClean="0"/>
              <a:t> Place. A deserted, waiting, empty street, and the courtroom was packed with people. A steaming summer night was no different from a winter morning. […]. I expected Mr. Tate to say any minute, "Take him, Mr. Finch...." Chap 21</a:t>
            </a:r>
            <a:r>
              <a:rPr lang="en-US" dirty="0" smtClean="0"/>
              <a:t/>
            </a:r>
            <a:br>
              <a:rPr lang="en-US" dirty="0" smtClean="0"/>
            </a:br>
            <a:endParaRPr lang="en-GB"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Vocabulary for TKAM </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Bildungsroman – coming of age story</a:t>
            </a:r>
          </a:p>
          <a:p>
            <a:pPr>
              <a:buNone/>
            </a:pPr>
            <a:endParaRPr lang="en-GB" dirty="0" smtClean="0"/>
          </a:p>
          <a:p>
            <a:pPr>
              <a:buNone/>
            </a:pPr>
            <a:r>
              <a:rPr lang="en-GB" dirty="0" smtClean="0"/>
              <a:t>Social stratification – rigid class structure</a:t>
            </a:r>
          </a:p>
          <a:p>
            <a:pPr>
              <a:buNone/>
            </a:pPr>
            <a:endParaRPr lang="en-GB" dirty="0" smtClean="0"/>
          </a:p>
          <a:p>
            <a:pPr>
              <a:buNone/>
            </a:pPr>
            <a:r>
              <a:rPr lang="en-GB" dirty="0" smtClean="0"/>
              <a:t>Aphorism – pithy one liner such as “</a:t>
            </a:r>
            <a:r>
              <a:rPr lang="en-GB" dirty="0" err="1" smtClean="0"/>
              <a:t>Cunninghams</a:t>
            </a:r>
            <a:r>
              <a:rPr lang="en-GB" dirty="0" smtClean="0"/>
              <a:t> always pay their debts”</a:t>
            </a:r>
          </a:p>
          <a:p>
            <a:pPr>
              <a:buNone/>
            </a:pPr>
            <a:endParaRPr lang="en-GB" dirty="0" smtClean="0"/>
          </a:p>
          <a:p>
            <a:pPr>
              <a:buNone/>
            </a:pPr>
            <a:r>
              <a:rPr lang="en-GB" dirty="0" smtClean="0"/>
              <a:t>Epiphany – moment of realisation (such as when Scout is standing on the </a:t>
            </a:r>
            <a:r>
              <a:rPr lang="en-GB" dirty="0" err="1" smtClean="0"/>
              <a:t>Radleys</a:t>
            </a:r>
            <a:r>
              <a:rPr lang="en-GB" dirty="0" smtClean="0"/>
              <a:t>’ porch) </a:t>
            </a:r>
          </a:p>
          <a:p>
            <a:pPr>
              <a:buNone/>
            </a:pPr>
            <a:endParaRPr lang="en-GB" dirty="0" smtClean="0"/>
          </a:p>
          <a:p>
            <a:pPr>
              <a:buNone/>
            </a:pPr>
            <a:r>
              <a:rPr lang="en-GB" dirty="0" smtClean="0"/>
              <a:t>Incongruous – not in harmony, out of place </a:t>
            </a:r>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Satire in TKAM</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Part of Harper Lee’s style is her use of humour when dealing with the serious subject matter of TKMB.</a:t>
            </a:r>
          </a:p>
          <a:p>
            <a:endParaRPr lang="en-GB" dirty="0" smtClean="0"/>
          </a:p>
          <a:p>
            <a:r>
              <a:rPr lang="en-GB" dirty="0" smtClean="0"/>
              <a:t>This fits in with the narrative style as the story is told through Scout’s eyes, giving a childlike playfulness to the story. </a:t>
            </a:r>
          </a:p>
          <a:p>
            <a:endParaRPr lang="en-GB" dirty="0" smtClean="0"/>
          </a:p>
          <a:p>
            <a:r>
              <a:rPr lang="en-GB" dirty="0" smtClean="0"/>
              <a:t>Satire = when human vices are held up to be scorned in a humorous or ironic way.</a:t>
            </a:r>
          </a:p>
          <a:p>
            <a:endParaRPr lang="en-GB" dirty="0" smtClean="0"/>
          </a:p>
          <a:p>
            <a:r>
              <a:rPr lang="en-GB" dirty="0" smtClean="0"/>
              <a:t>Perhaps a link to the title? Lee is mocking education, small-town America and racists. </a:t>
            </a:r>
          </a:p>
          <a:p>
            <a:endParaRPr lang="en-GB"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satire is subtle </a:t>
            </a:r>
            <a:endParaRPr lang="en-GB"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In Chapters 23-25, the author is attacking and ridiculing the mindset of a group of people.  However, Harper Lee doesn’t have Scout say that these individuals are stupid, prejudiced or hypocritical; Scout simply repeats what they say, and, from the </a:t>
            </a:r>
            <a:r>
              <a:rPr lang="en-US" b="1" dirty="0" smtClean="0"/>
              <a:t>context</a:t>
            </a:r>
            <a:r>
              <a:rPr lang="en-US" dirty="0" smtClean="0"/>
              <a:t> of the whole story, the reader knows that the narrator is speaking with an </a:t>
            </a:r>
            <a:r>
              <a:rPr lang="en-US" b="1" dirty="0" smtClean="0"/>
              <a:t>ironic tone</a:t>
            </a:r>
            <a:r>
              <a:rPr lang="en-US" dirty="0" smtClean="0"/>
              <a:t>.</a:t>
            </a:r>
          </a:p>
          <a:p>
            <a:endParaRPr lang="en-GB"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Examples of satire </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Scout and Miss Caroline – Scout is chastised for being too educated: </a:t>
            </a:r>
            <a:r>
              <a:rPr lang="en-US" dirty="0" smtClean="0"/>
              <a:t>"We don't write in the first grade, we print. You won't learn to write until you're in the third grade" </a:t>
            </a:r>
            <a:endParaRPr lang="en-GB" dirty="0" smtClean="0"/>
          </a:p>
          <a:p>
            <a:endParaRPr lang="en-GB" dirty="0" smtClean="0"/>
          </a:p>
          <a:p>
            <a:r>
              <a:rPr lang="en-GB" dirty="0" smtClean="0"/>
              <a:t>Aunt Alexandra and class  - she is the contrast to Atticus -  she is unable to look past family traits and see the positive traits in families such as the </a:t>
            </a:r>
            <a:r>
              <a:rPr lang="en-GB" dirty="0" err="1" smtClean="0"/>
              <a:t>Cunninghams</a:t>
            </a:r>
            <a:r>
              <a:rPr lang="en-GB" dirty="0" smtClean="0"/>
              <a:t> – consider her horror at Scout and </a:t>
            </a:r>
            <a:r>
              <a:rPr lang="en-GB" dirty="0" err="1" smtClean="0"/>
              <a:t>Jem</a:t>
            </a:r>
            <a:r>
              <a:rPr lang="en-GB" dirty="0" smtClean="0"/>
              <a:t> bringing home Walter Cunningham – her clashes with Scout over the need to be a lady bring humour to the novel</a:t>
            </a:r>
          </a:p>
          <a:p>
            <a:endParaRPr lang="en-GB" dirty="0" smtClean="0"/>
          </a:p>
          <a:p>
            <a:r>
              <a:rPr lang="en-GB" dirty="0" smtClean="0"/>
              <a:t> - </a:t>
            </a:r>
            <a:r>
              <a:rPr lang="en-US" i="1" dirty="0" smtClean="0"/>
              <a:t>Aunt Alexandra was fanatical on the subject of my attire. I could not possibly hope to be a lady if I wore breeches; when I said I could do nothing in a dress, she said I wasn't supposed to be doing things that required pants. Aunt Alexandra's vision of my deportment involved playing with small stoves, tea sets, and wearing the Add-A-Pearl necklace she gave me when I was born; furthermore, I should be a ray of sunshine in my father's lonely life. Chap 9 </a:t>
            </a:r>
            <a:r>
              <a:rPr lang="en-US" dirty="0" smtClean="0"/>
              <a:t/>
            </a:r>
            <a:br>
              <a:rPr lang="en-US" dirty="0" smtClean="0"/>
            </a:b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Examples of satire </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 The missionary circle – the concern for the poverty of the </a:t>
            </a:r>
            <a:r>
              <a:rPr lang="en-GB" dirty="0" err="1" smtClean="0"/>
              <a:t>Mrunas</a:t>
            </a:r>
            <a:r>
              <a:rPr lang="en-GB" dirty="0" smtClean="0"/>
              <a:t> yet ignore the poverty in their own town. </a:t>
            </a:r>
          </a:p>
          <a:p>
            <a:endParaRPr lang="en-GB" dirty="0" smtClean="0"/>
          </a:p>
          <a:p>
            <a:r>
              <a:rPr lang="en-GB" dirty="0" smtClean="0"/>
              <a:t>Miss </a:t>
            </a:r>
            <a:r>
              <a:rPr lang="en-GB" dirty="0" err="1" smtClean="0"/>
              <a:t>Merriweather’s</a:t>
            </a:r>
            <a:r>
              <a:rPr lang="en-GB" dirty="0" smtClean="0"/>
              <a:t> lack of insight about her black servants and how reliant she is on them.  Plus she congratulates herself on her religious values, despite her apparent lack of Christian ethics </a:t>
            </a:r>
            <a:r>
              <a:rPr lang="en-US" dirty="0" smtClean="0"/>
              <a:t>"I tell you, Gertrude, you never ought to let an opportunity go by to witness for the Lord."</a:t>
            </a:r>
            <a:endParaRPr lang="en-GB" dirty="0" smtClean="0"/>
          </a:p>
          <a:p>
            <a:endParaRPr lang="en-GB" dirty="0" smtClean="0"/>
          </a:p>
          <a:p>
            <a:r>
              <a:rPr lang="en-GB" dirty="0" smtClean="0"/>
              <a:t>Miss Gates and Hitler (Chap 26)</a:t>
            </a:r>
          </a:p>
          <a:p>
            <a:r>
              <a:rPr lang="en-GB" dirty="0" smtClean="0"/>
              <a:t>“We are a democracy and Germany is a dictatorship. Dictator-ship,” she said. “Over here we don’t believe in persecuting anybody.” – compared to her comments on black people following Tom’s trial - </a:t>
            </a:r>
            <a:r>
              <a:rPr lang="en-US" dirty="0" smtClean="0"/>
              <a:t>“it’s time somebody taught ‘</a:t>
            </a:r>
            <a:r>
              <a:rPr lang="en-US" dirty="0" err="1" smtClean="0"/>
              <a:t>em</a:t>
            </a:r>
            <a:r>
              <a:rPr lang="en-US" dirty="0" smtClean="0"/>
              <a:t> a lesson, they were </a:t>
            </a:r>
            <a:r>
              <a:rPr lang="en-US" dirty="0" err="1" smtClean="0"/>
              <a:t>gettin</a:t>
            </a:r>
            <a:r>
              <a:rPr lang="en-US" dirty="0" smtClean="0"/>
              <a:t>’ way above themselves, an’ the next thing they think they can do is marry us.”</a:t>
            </a:r>
            <a:endParaRPr lang="en-GB" dirty="0" smtClean="0"/>
          </a:p>
          <a:p>
            <a:pPr>
              <a:buNone/>
            </a:pPr>
            <a:endParaRPr lang="en-GB" dirty="0" smtClean="0"/>
          </a:p>
          <a:p>
            <a:endParaRPr lang="en-GB"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Dramatic irony (when you know what the character does not) </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Used by Lee to build suspense,  and to emphasise Scout’s childlike innocence. </a:t>
            </a:r>
          </a:p>
          <a:p>
            <a:endParaRPr lang="en-GB" dirty="0" smtClean="0"/>
          </a:p>
          <a:p>
            <a:r>
              <a:rPr lang="en-GB" dirty="0" smtClean="0"/>
              <a:t>E.g. When the reader knows, unlike Scout and </a:t>
            </a:r>
            <a:r>
              <a:rPr lang="en-GB" dirty="0" err="1" smtClean="0"/>
              <a:t>Jem</a:t>
            </a:r>
            <a:r>
              <a:rPr lang="en-GB" dirty="0" smtClean="0"/>
              <a:t>, what the lynch mob’s true intentions are and these appear more sinister as a result of the dramatic irony.</a:t>
            </a:r>
          </a:p>
          <a:p>
            <a:endParaRPr lang="en-GB" dirty="0" smtClean="0"/>
          </a:p>
          <a:p>
            <a:r>
              <a:rPr lang="en-GB" dirty="0" smtClean="0"/>
              <a:t>Atticus being unaware that </a:t>
            </a:r>
            <a:r>
              <a:rPr lang="en-GB" dirty="0" err="1" smtClean="0"/>
              <a:t>Jem</a:t>
            </a:r>
            <a:r>
              <a:rPr lang="en-GB" dirty="0" smtClean="0"/>
              <a:t> and Scout are watching the trial.</a:t>
            </a:r>
          </a:p>
          <a:p>
            <a:endParaRPr lang="en-GB" dirty="0" smtClean="0"/>
          </a:p>
          <a:p>
            <a:r>
              <a:rPr lang="en-GB" dirty="0" smtClean="0"/>
              <a:t>Scout being unaware of the implications of the conversation between Heck Tate and Atticus following Bob Ewell’s death. </a:t>
            </a:r>
          </a:p>
          <a:p>
            <a:endParaRPr lang="en-GB" dirty="0" smtClean="0"/>
          </a:p>
          <a:p>
            <a:endParaRPr lang="en-GB"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TKAM as allegory</a:t>
            </a:r>
            <a:endParaRPr lang="en-GB" dirty="0"/>
          </a:p>
        </p:txBody>
      </p:sp>
      <p:sp>
        <p:nvSpPr>
          <p:cNvPr id="3" name="Content Placeholder 2"/>
          <p:cNvSpPr>
            <a:spLocks noGrp="1"/>
          </p:cNvSpPr>
          <p:nvPr>
            <p:ph idx="1"/>
          </p:nvPr>
        </p:nvSpPr>
        <p:spPr/>
        <p:txBody>
          <a:bodyPr/>
          <a:lstStyle/>
          <a:p>
            <a:r>
              <a:rPr lang="en-GB" dirty="0" smtClean="0"/>
              <a:t>Think about the story of the snowman in TKAM, </a:t>
            </a:r>
            <a:r>
              <a:rPr lang="en-GB" dirty="0" err="1" smtClean="0"/>
              <a:t>Jem</a:t>
            </a:r>
            <a:r>
              <a:rPr lang="en-GB" dirty="0" smtClean="0"/>
              <a:t> and Mrs Dubose’s flowers and the incident with the mad dog.</a:t>
            </a:r>
          </a:p>
          <a:p>
            <a:endParaRPr lang="en-GB" dirty="0" smtClean="0"/>
          </a:p>
          <a:p>
            <a:r>
              <a:rPr lang="en-GB" dirty="0" smtClean="0"/>
              <a:t>What do you think it represents?</a:t>
            </a:r>
          </a:p>
          <a:p>
            <a:endParaRPr lang="en-GB" dirty="0" smtClean="0"/>
          </a:p>
          <a:p>
            <a:endParaRPr lang="en-GB" dirty="0" smtClean="0"/>
          </a:p>
          <a:p>
            <a:r>
              <a:rPr lang="en-GB" dirty="0" smtClean="0"/>
              <a:t>Allegory is a story which also functions on a symbolic level. </a:t>
            </a:r>
            <a:endParaRPr lang="en-GB"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Foreshadowing </a:t>
            </a:r>
            <a:endParaRPr lang="en-GB" dirty="0"/>
          </a:p>
        </p:txBody>
      </p:sp>
      <p:sp>
        <p:nvSpPr>
          <p:cNvPr id="3" name="Content Placeholder 2"/>
          <p:cNvSpPr>
            <a:spLocks noGrp="1"/>
          </p:cNvSpPr>
          <p:nvPr>
            <p:ph idx="1"/>
          </p:nvPr>
        </p:nvSpPr>
        <p:spPr/>
        <p:txBody>
          <a:bodyPr>
            <a:normAutofit fontScale="55000" lnSpcReduction="20000"/>
          </a:bodyPr>
          <a:lstStyle/>
          <a:p>
            <a:r>
              <a:rPr lang="en-GB" dirty="0" err="1" smtClean="0"/>
              <a:t>Jem’s</a:t>
            </a:r>
            <a:r>
              <a:rPr lang="en-GB" dirty="0" smtClean="0"/>
              <a:t> broken arm </a:t>
            </a:r>
          </a:p>
          <a:p>
            <a:endParaRPr lang="en-GB" dirty="0" smtClean="0"/>
          </a:p>
          <a:p>
            <a:r>
              <a:rPr lang="en-GB" dirty="0" smtClean="0"/>
              <a:t>Burris Ewell </a:t>
            </a:r>
          </a:p>
          <a:p>
            <a:endParaRPr lang="en-GB" dirty="0" smtClean="0"/>
          </a:p>
          <a:p>
            <a:r>
              <a:rPr lang="en-GB" dirty="0" smtClean="0"/>
              <a:t>The snowman</a:t>
            </a:r>
          </a:p>
          <a:p>
            <a:endParaRPr lang="en-GB" dirty="0" smtClean="0"/>
          </a:p>
          <a:p>
            <a:r>
              <a:rPr lang="en-GB" dirty="0" smtClean="0"/>
              <a:t>The fire – which melts the snowman </a:t>
            </a:r>
          </a:p>
          <a:p>
            <a:endParaRPr lang="en-GB" dirty="0" smtClean="0"/>
          </a:p>
          <a:p>
            <a:r>
              <a:rPr lang="en-GB" dirty="0" smtClean="0"/>
              <a:t>The mad dog </a:t>
            </a:r>
          </a:p>
          <a:p>
            <a:endParaRPr lang="en-GB" dirty="0" smtClean="0"/>
          </a:p>
          <a:p>
            <a:r>
              <a:rPr lang="en-GB" dirty="0" smtClean="0"/>
              <a:t>Presents in the tree/Boo puts a blanket around Scout </a:t>
            </a:r>
          </a:p>
          <a:p>
            <a:endParaRPr lang="en-GB" dirty="0" smtClean="0"/>
          </a:p>
          <a:p>
            <a:r>
              <a:rPr lang="en-US" dirty="0" smtClean="0"/>
              <a:t>“It was Miss Stephanie’s pleasure to tell us:   this morning Bob </a:t>
            </a:r>
            <a:r>
              <a:rPr lang="en-US" dirty="0" err="1" smtClean="0"/>
              <a:t>Ewell</a:t>
            </a:r>
            <a:r>
              <a:rPr lang="en-US" dirty="0" smtClean="0"/>
              <a:t> stopped Atticus on the post office corner, spat in his face, and told him he’d get him if it took the rest of his life” – Bob </a:t>
            </a:r>
            <a:r>
              <a:rPr lang="en-US" dirty="0" err="1" smtClean="0"/>
              <a:t>Ewell</a:t>
            </a:r>
            <a:r>
              <a:rPr lang="en-US" dirty="0" smtClean="0"/>
              <a:t> makes his intentions clear.</a:t>
            </a:r>
            <a:endParaRPr lang="en-GB" dirty="0" smtClean="0"/>
          </a:p>
          <a:p>
            <a:endParaRPr lang="en-GB" dirty="0" smtClean="0"/>
          </a:p>
          <a:p>
            <a:r>
              <a:rPr lang="en-US" dirty="0" smtClean="0"/>
              <a:t>“Thus began our longest journey together” /“This was the stillness before a </a:t>
            </a:r>
            <a:r>
              <a:rPr lang="en-US" dirty="0" err="1" smtClean="0"/>
              <a:t>thunderstorm”as</a:t>
            </a:r>
            <a:r>
              <a:rPr lang="en-US" dirty="0" smtClean="0"/>
              <a:t> Scout and </a:t>
            </a:r>
            <a:r>
              <a:rPr lang="en-US" dirty="0" err="1" smtClean="0"/>
              <a:t>Jem</a:t>
            </a:r>
            <a:r>
              <a:rPr lang="en-US" dirty="0" smtClean="0"/>
              <a:t> walk home before being attacked by Bob </a:t>
            </a:r>
            <a:r>
              <a:rPr lang="en-US" dirty="0" err="1" smtClean="0"/>
              <a:t>Ewell</a:t>
            </a:r>
            <a:r>
              <a:rPr lang="en-US" dirty="0" smtClean="0"/>
              <a:t>.  The mockingbird also sings. </a:t>
            </a:r>
          </a:p>
          <a:p>
            <a:endParaRPr lang="en-US" dirty="0" smtClean="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395288" y="1916113"/>
            <a:ext cx="8229600" cy="2151062"/>
          </a:xfrm>
        </p:spPr>
        <p:txBody>
          <a:bodyPr>
            <a:normAutofit fontScale="90000"/>
          </a:bodyPr>
          <a:lstStyle/>
          <a:p>
            <a:r>
              <a:rPr lang="en-GB" sz="7200">
                <a:latin typeface="Papyrus" pitchFamily="66" charset="0"/>
              </a:rPr>
              <a:t>Racial Segregation in America</a:t>
            </a:r>
            <a:endParaRPr lang="en-US" sz="7200">
              <a:latin typeface="Papyrus" pitchFamily="66" charset="0"/>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tone in TKAM </a:t>
            </a:r>
            <a:endParaRPr lang="en-GB" dirty="0"/>
          </a:p>
        </p:txBody>
      </p:sp>
      <p:sp>
        <p:nvSpPr>
          <p:cNvPr id="4" name="Content Placeholder 3"/>
          <p:cNvSpPr>
            <a:spLocks noGrp="1"/>
          </p:cNvSpPr>
          <p:nvPr>
            <p:ph idx="1"/>
          </p:nvPr>
        </p:nvSpPr>
        <p:spPr/>
        <p:txBody>
          <a:bodyPr>
            <a:normAutofit lnSpcReduction="10000"/>
          </a:bodyPr>
          <a:lstStyle/>
          <a:p>
            <a:r>
              <a:rPr lang="en-GB" dirty="0" smtClean="0"/>
              <a:t>This will change depending on where we are in the novel but some good words to use to describe the tone are:</a:t>
            </a:r>
          </a:p>
          <a:p>
            <a:endParaRPr lang="en-GB" dirty="0" smtClean="0"/>
          </a:p>
          <a:p>
            <a:r>
              <a:rPr lang="en-GB" dirty="0" smtClean="0"/>
              <a:t>Nostalgic/ironic/naive/</a:t>
            </a:r>
            <a:r>
              <a:rPr lang="en-GB" dirty="0" err="1" smtClean="0"/>
              <a:t>remiscient</a:t>
            </a:r>
            <a:r>
              <a:rPr lang="en-GB" dirty="0" smtClean="0"/>
              <a:t>/child-like.</a:t>
            </a:r>
          </a:p>
          <a:p>
            <a:endParaRPr lang="en-GB" dirty="0" smtClean="0"/>
          </a:p>
          <a:p>
            <a:r>
              <a:rPr lang="en-GB" dirty="0" smtClean="0"/>
              <a:t>The tone will become more suspenseful/tense towards the climax(the verdict of Tom Robinson’s trial).</a:t>
            </a:r>
          </a:p>
          <a:p>
            <a:endParaRPr lang="en-GB" dirty="0" smtClean="0"/>
          </a:p>
          <a:p>
            <a:endParaRPr lang="en-GB"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Techniques </a:t>
            </a:r>
            <a:endParaRPr lang="en-GB" dirty="0"/>
          </a:p>
        </p:txBody>
      </p:sp>
      <p:sp>
        <p:nvSpPr>
          <p:cNvPr id="3" name="Content Placeholder 2"/>
          <p:cNvSpPr>
            <a:spLocks noGrp="1"/>
          </p:cNvSpPr>
          <p:nvPr>
            <p:ph sz="quarter" idx="2"/>
          </p:nvPr>
        </p:nvSpPr>
        <p:spPr/>
        <p:txBody>
          <a:bodyPr>
            <a:normAutofit lnSpcReduction="10000"/>
          </a:bodyPr>
          <a:lstStyle/>
          <a:p>
            <a:r>
              <a:rPr lang="en-GB" dirty="0" smtClean="0"/>
              <a:t>Characterisation (protagonist and antagonist)</a:t>
            </a:r>
          </a:p>
          <a:p>
            <a:r>
              <a:rPr lang="en-GB" dirty="0" smtClean="0"/>
              <a:t>Plot (and subplot)</a:t>
            </a:r>
          </a:p>
          <a:p>
            <a:r>
              <a:rPr lang="en-GB" dirty="0" smtClean="0"/>
              <a:t>Structure </a:t>
            </a:r>
          </a:p>
          <a:p>
            <a:r>
              <a:rPr lang="en-GB" dirty="0" smtClean="0"/>
              <a:t>Themes</a:t>
            </a:r>
          </a:p>
          <a:p>
            <a:r>
              <a:rPr lang="en-GB" dirty="0" smtClean="0"/>
              <a:t>Setting</a:t>
            </a:r>
          </a:p>
          <a:p>
            <a:r>
              <a:rPr lang="en-GB" dirty="0" smtClean="0"/>
              <a:t>Symbolism</a:t>
            </a:r>
          </a:p>
          <a:p>
            <a:r>
              <a:rPr lang="en-GB" dirty="0" smtClean="0"/>
              <a:t>Use of language/dialogue (character’s accents etc)</a:t>
            </a:r>
          </a:p>
          <a:p>
            <a:r>
              <a:rPr lang="en-GB" dirty="0" smtClean="0"/>
              <a:t>Climax</a:t>
            </a:r>
          </a:p>
          <a:p>
            <a:r>
              <a:rPr lang="en-GB" dirty="0" smtClean="0"/>
              <a:t>Denouement </a:t>
            </a:r>
          </a:p>
          <a:p>
            <a:endParaRPr lang="en-GB" dirty="0" smtClean="0"/>
          </a:p>
          <a:p>
            <a:endParaRPr lang="en-GB" dirty="0"/>
          </a:p>
        </p:txBody>
      </p:sp>
      <p:sp>
        <p:nvSpPr>
          <p:cNvPr id="6" name="Content Placeholder 5"/>
          <p:cNvSpPr>
            <a:spLocks noGrp="1"/>
          </p:cNvSpPr>
          <p:nvPr>
            <p:ph sz="quarter" idx="4"/>
          </p:nvPr>
        </p:nvSpPr>
        <p:spPr/>
        <p:txBody>
          <a:bodyPr/>
          <a:lstStyle/>
          <a:p>
            <a:r>
              <a:rPr lang="en-GB" dirty="0" smtClean="0"/>
              <a:t>Narrative style </a:t>
            </a:r>
          </a:p>
          <a:p>
            <a:r>
              <a:rPr lang="en-GB" dirty="0" smtClean="0"/>
              <a:t>Humour 	</a:t>
            </a:r>
          </a:p>
          <a:p>
            <a:r>
              <a:rPr lang="en-GB" dirty="0" smtClean="0"/>
              <a:t>Irony </a:t>
            </a:r>
          </a:p>
          <a:p>
            <a:r>
              <a:rPr lang="en-GB" dirty="0" smtClean="0"/>
              <a:t>Satire </a:t>
            </a:r>
          </a:p>
          <a:p>
            <a:r>
              <a:rPr lang="en-GB" dirty="0" smtClean="0"/>
              <a:t>Tone </a:t>
            </a:r>
          </a:p>
          <a:p>
            <a:r>
              <a:rPr lang="en-GB" dirty="0" smtClean="0"/>
              <a:t>Allegory</a:t>
            </a:r>
          </a:p>
          <a:p>
            <a:r>
              <a:rPr lang="en-GB" dirty="0" smtClean="0"/>
              <a:t>Conflict </a:t>
            </a:r>
          </a:p>
          <a:p>
            <a:r>
              <a:rPr lang="en-GB" dirty="0" smtClean="0"/>
              <a:t>Foreshadowing </a:t>
            </a:r>
          </a:p>
          <a:p>
            <a:r>
              <a:rPr lang="en-GB" dirty="0" smtClean="0"/>
              <a:t>Foil</a:t>
            </a:r>
            <a:endParaRPr lang="en-GB"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583176"/>
          </a:xfrm>
        </p:spPr>
        <p:txBody>
          <a:bodyPr>
            <a:normAutofit fontScale="90000"/>
          </a:bodyPr>
          <a:lstStyle/>
          <a:p>
            <a:r>
              <a:rPr lang="en-GB" dirty="0" smtClean="0"/>
              <a:t>Example  P.E.A.R paragraph</a:t>
            </a:r>
            <a:endParaRPr lang="en-GB" dirty="0"/>
          </a:p>
        </p:txBody>
      </p:sp>
      <p:sp>
        <p:nvSpPr>
          <p:cNvPr id="3" name="Content Placeholder 2"/>
          <p:cNvSpPr>
            <a:spLocks noGrp="1"/>
          </p:cNvSpPr>
          <p:nvPr>
            <p:ph idx="1"/>
          </p:nvPr>
        </p:nvSpPr>
        <p:spPr>
          <a:xfrm>
            <a:off x="323528" y="764704"/>
            <a:ext cx="8363272" cy="5904656"/>
          </a:xfrm>
        </p:spPr>
        <p:txBody>
          <a:bodyPr>
            <a:noAutofit/>
          </a:bodyPr>
          <a:lstStyle/>
          <a:p>
            <a:pPr algn="just"/>
            <a:r>
              <a:rPr lang="en-GB" sz="1600" dirty="0" smtClean="0"/>
              <a:t>(P)Lee is convincing in her use of the literary convention of the bildungsroman which brings to life the novel’s central concern that childhood innocence must give way to adult realism. Following the trial, </a:t>
            </a:r>
            <a:r>
              <a:rPr lang="en-GB" sz="1600" dirty="0" err="1" smtClean="0"/>
              <a:t>Jem</a:t>
            </a:r>
            <a:r>
              <a:rPr lang="en-GB" sz="1600" dirty="0" smtClean="0"/>
              <a:t> angrily questions Atticus as to why the adults show an apparent lack of emotion to the unfairness of Tom Robinson’s conviction to which Atticus responds in a way that echoes this theme</a:t>
            </a:r>
            <a:r>
              <a:rPr lang="en-GB" sz="1600" dirty="0" smtClean="0">
                <a:sym typeface="Wingdings" pitchFamily="2" charset="2"/>
              </a:rPr>
              <a:t>(E)</a:t>
            </a:r>
            <a:r>
              <a:rPr lang="en-GB" sz="1600" dirty="0" smtClean="0"/>
              <a:t> “</a:t>
            </a:r>
            <a:r>
              <a:rPr lang="en-US" sz="1600" dirty="0" smtClean="0"/>
              <a:t>I don't know, but they did it. They've done it before and they did it tonight and they'll do it again and when they do it – seems that only children weep. Good night." </a:t>
            </a:r>
            <a:r>
              <a:rPr lang="en-GB" sz="1600" dirty="0" smtClean="0"/>
              <a:t>It becomes apparent in that moment that the townspeople leave the courtroom in a “cheerful” manner that part of </a:t>
            </a:r>
            <a:r>
              <a:rPr lang="en-GB" sz="1600" dirty="0" err="1" smtClean="0"/>
              <a:t>Jem’s</a:t>
            </a:r>
            <a:r>
              <a:rPr lang="en-GB" sz="1600" dirty="0" smtClean="0"/>
              <a:t> childhood innocence is destroyed as he has been faced by the ugly, casual racism and callousness of the community he lives in. </a:t>
            </a:r>
            <a:r>
              <a:rPr lang="en-GB" sz="1600" b="1" dirty="0" smtClean="0"/>
              <a:t>(A)</a:t>
            </a:r>
            <a:r>
              <a:rPr lang="en-GB" sz="1600" dirty="0" smtClean="0"/>
              <a:t> By his use of the parallel sentence structure and repetition here Lee uses the character of Atticus to emphasise the cyclical nature of racism – that the ignorance of the community has become so entrenched it has become second-nature. Lee uses </a:t>
            </a:r>
            <a:r>
              <a:rPr lang="en-GB" sz="1600" dirty="0" err="1" smtClean="0"/>
              <a:t>Jem’s</a:t>
            </a:r>
            <a:r>
              <a:rPr lang="en-GB" sz="1600" dirty="0" smtClean="0"/>
              <a:t> sense of outrage to mirror that of the reader’s at this point, and contrasts this with Atticus’ resignation that “They’ll do it again” which resonates with the reader. Tom Robinson is not an isolated case, his treatment o is symptomatic of a society that fails to meet the basic American ideals of equality and is happy in its ignorance. In the context of the novel, </a:t>
            </a:r>
            <a:r>
              <a:rPr lang="en-GB" sz="1600" dirty="0" err="1" smtClean="0"/>
              <a:t>Jem’s</a:t>
            </a:r>
            <a:r>
              <a:rPr lang="en-GB" sz="1600" dirty="0" smtClean="0"/>
              <a:t> experience clearly highlights the human condition itself, which can be summed up as the passage from innocence to experience. </a:t>
            </a:r>
            <a:r>
              <a:rPr lang="en-GB" sz="1600" b="1" dirty="0" smtClean="0"/>
              <a:t>(R)</a:t>
            </a:r>
            <a:r>
              <a:rPr lang="en-GB" sz="1600" dirty="0" smtClean="0"/>
              <a:t> It is only when the children have seen injustice that they accept life is not always fair. Lee leaves the reader pondering the fact that is not enough to close our eyes to injustice and racism, we must address it or risk becoming one of the ignorant townspeople of </a:t>
            </a:r>
            <a:r>
              <a:rPr lang="en-GB" sz="1600" dirty="0" err="1" smtClean="0"/>
              <a:t>Maycomb</a:t>
            </a:r>
            <a:r>
              <a:rPr lang="en-GB" sz="1600" dirty="0" smtClean="0"/>
              <a:t>.</a:t>
            </a:r>
          </a:p>
          <a:p>
            <a:endParaRPr lang="en-GB" sz="14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Example question </a:t>
            </a:r>
            <a:endParaRPr lang="en-GB" dirty="0"/>
          </a:p>
        </p:txBody>
      </p:sp>
      <p:sp>
        <p:nvSpPr>
          <p:cNvPr id="3" name="Content Placeholder 2"/>
          <p:cNvSpPr>
            <a:spLocks noGrp="1"/>
          </p:cNvSpPr>
          <p:nvPr>
            <p:ph idx="1"/>
          </p:nvPr>
        </p:nvSpPr>
        <p:spPr/>
        <p:txBody>
          <a:bodyPr>
            <a:normAutofit fontScale="92500" lnSpcReduction="20000"/>
          </a:bodyPr>
          <a:lstStyle/>
          <a:p>
            <a:pPr lvl="0"/>
            <a:r>
              <a:rPr lang="en-US" dirty="0" smtClean="0"/>
              <a:t>Choose a novel in which a main character is seen to grow or mature in the course of the story.</a:t>
            </a:r>
          </a:p>
          <a:p>
            <a:pPr lvl="0"/>
            <a:endParaRPr lang="en-GB" dirty="0" smtClean="0"/>
          </a:p>
          <a:p>
            <a:r>
              <a:rPr lang="en-US" dirty="0" smtClean="0"/>
              <a:t>Show how the novelist engages your interest in the character and his or her development.</a:t>
            </a:r>
          </a:p>
          <a:p>
            <a:pPr>
              <a:buNone/>
            </a:pPr>
            <a:endParaRPr lang="en-GB" dirty="0" smtClean="0"/>
          </a:p>
          <a:p>
            <a:r>
              <a:rPr lang="en-US" dirty="0" smtClean="0"/>
              <a:t>In your answer you must refer closely to the text and to at least two of: characterisation, narrative point of view, key incident(s), structure or any other appropriate feature.</a:t>
            </a:r>
            <a:endParaRPr lang="en-GB" dirty="0" smtClean="0"/>
          </a:p>
          <a:p>
            <a:endParaRPr lang="en-GB"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Timed essay question </a:t>
            </a:r>
            <a:endParaRPr lang="en-GB" dirty="0"/>
          </a:p>
        </p:txBody>
      </p:sp>
      <p:sp>
        <p:nvSpPr>
          <p:cNvPr id="3" name="Content Placeholder 2"/>
          <p:cNvSpPr>
            <a:spLocks noGrp="1"/>
          </p:cNvSpPr>
          <p:nvPr>
            <p:ph idx="1"/>
          </p:nvPr>
        </p:nvSpPr>
        <p:spPr/>
        <p:txBody>
          <a:bodyPr/>
          <a:lstStyle/>
          <a:p>
            <a:r>
              <a:rPr lang="en-GB" dirty="0" smtClean="0"/>
              <a:t>Choose a novel which slowly reveals the strengths of the main character. </a:t>
            </a:r>
          </a:p>
          <a:p>
            <a:endParaRPr lang="en-GB" dirty="0" smtClean="0"/>
          </a:p>
          <a:p>
            <a:r>
              <a:rPr lang="en-GB" dirty="0" smtClean="0"/>
              <a:t>Show how the writer achieves the revelation and go on to demonstrate how it contributes to the overall theme of the text. </a:t>
            </a:r>
            <a:endParaRPr lang="en-GB"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Essay Question – 2006 paper	</a:t>
            </a:r>
            <a:endParaRPr lang="en-GB" dirty="0"/>
          </a:p>
        </p:txBody>
      </p:sp>
      <p:sp>
        <p:nvSpPr>
          <p:cNvPr id="3" name="Content Placeholder 2"/>
          <p:cNvSpPr>
            <a:spLocks noGrp="1"/>
          </p:cNvSpPr>
          <p:nvPr>
            <p:ph idx="1"/>
          </p:nvPr>
        </p:nvSpPr>
        <p:spPr/>
        <p:txBody>
          <a:bodyPr/>
          <a:lstStyle/>
          <a:p>
            <a:r>
              <a:rPr lang="en-GB" dirty="0" smtClean="0"/>
              <a:t>Choose a novel, set in a time different from your own, with a theme relevant to the world today.</a:t>
            </a:r>
          </a:p>
          <a:p>
            <a:endParaRPr lang="en-GB" dirty="0" smtClean="0"/>
          </a:p>
          <a:p>
            <a:r>
              <a:rPr lang="en-GB" dirty="0" smtClean="0"/>
              <a:t>Show how you are led to an appreciation of the theme’s continuing relevance, despite its setting in time. </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2" name="Rectangle 4"/>
          <p:cNvSpPr>
            <a:spLocks noGrp="1" noChangeArrowheads="1"/>
          </p:cNvSpPr>
          <p:nvPr>
            <p:ph type="ctrTitle"/>
          </p:nvPr>
        </p:nvSpPr>
        <p:spPr/>
        <p:txBody>
          <a:bodyPr>
            <a:normAutofit fontScale="90000"/>
          </a:bodyPr>
          <a:lstStyle/>
          <a:p>
            <a:r>
              <a:rPr lang="en-GB" sz="6000">
                <a:latin typeface="Papyrus" pitchFamily="66" charset="0"/>
              </a:rPr>
              <a:t>Segregation was present in transportation…</a:t>
            </a:r>
            <a:endParaRPr lang="en-US" sz="6000">
              <a:latin typeface="Papyrus" pitchFamily="66"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3" name="Picture 5" descr="Racism 1"/>
          <p:cNvPicPr>
            <a:picLocks noGrp="1" noChangeAspect="1" noChangeArrowheads="1"/>
          </p:cNvPicPr>
          <p:nvPr>
            <p:ph/>
          </p:nvPr>
        </p:nvPicPr>
        <p:blipFill>
          <a:blip r:embed="rId3" cstate="print"/>
          <a:srcRect/>
          <a:stretch>
            <a:fillRect/>
          </a:stretch>
        </p:blipFill>
        <p:spPr>
          <a:xfrm>
            <a:off x="1042988" y="1125538"/>
            <a:ext cx="7056437" cy="4802187"/>
          </a:xfrm>
        </p:spPr>
      </p:pic>
      <p:sp>
        <p:nvSpPr>
          <p:cNvPr id="99344" name="Text Box 16"/>
          <p:cNvSpPr txBox="1">
            <a:spLocks noChangeArrowheads="1"/>
          </p:cNvSpPr>
          <p:nvPr/>
        </p:nvSpPr>
        <p:spPr bwMode="auto">
          <a:xfrm>
            <a:off x="684213" y="3789363"/>
            <a:ext cx="6767512" cy="366712"/>
          </a:xfrm>
          <a:prstGeom prst="rect">
            <a:avLst/>
          </a:prstGeom>
          <a:noFill/>
          <a:ln w="9525">
            <a:noFill/>
            <a:miter lim="800000"/>
            <a:headEnd/>
            <a:tailEnd/>
          </a:ln>
          <a:effectLst/>
        </p:spPr>
        <p:txBody>
          <a:bodyPr>
            <a:spAutoFit/>
          </a:bodyPr>
          <a:lstStyle/>
          <a:p>
            <a:pPr>
              <a:spcBef>
                <a:spcPct val="50000"/>
              </a:spcBef>
            </a:pPr>
            <a:endParaRPr lang="en-US"/>
          </a:p>
        </p:txBody>
      </p:sp>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5674</TotalTime>
  <Words>2764</Words>
  <Application>Microsoft Office PowerPoint</Application>
  <PresentationFormat>On-screen Show (4:3)</PresentationFormat>
  <Paragraphs>327</Paragraphs>
  <Slides>75</Slides>
  <Notes>44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77" baseType="lpstr">
      <vt:lpstr>Foundry</vt:lpstr>
      <vt:lpstr>Chart</vt:lpstr>
      <vt:lpstr>To Kill A Mockingbird</vt:lpstr>
      <vt:lpstr>Historical Setting</vt:lpstr>
      <vt:lpstr>The Great Depression</vt:lpstr>
      <vt:lpstr>Life During the 1930s</vt:lpstr>
      <vt:lpstr>Legal Segregation in Alabama, 1930s</vt:lpstr>
      <vt:lpstr>The Scottsboro Boys </vt:lpstr>
      <vt:lpstr>Racial Segregation in America</vt:lpstr>
      <vt:lpstr>Segregation was present in transportation…</vt:lpstr>
      <vt:lpstr>Slide 9</vt:lpstr>
      <vt:lpstr>Slide 10</vt:lpstr>
      <vt:lpstr>Slide 11</vt:lpstr>
      <vt:lpstr>Slide 12</vt:lpstr>
      <vt:lpstr>In business and trade…</vt:lpstr>
      <vt:lpstr>Slide 14</vt:lpstr>
      <vt:lpstr>Slide 15</vt:lpstr>
      <vt:lpstr>Slide 16</vt:lpstr>
      <vt:lpstr>Slide 17</vt:lpstr>
      <vt:lpstr>Slide 18</vt:lpstr>
      <vt:lpstr>In eating and drinking facilities…</vt:lpstr>
      <vt:lpstr>Slide 20</vt:lpstr>
      <vt:lpstr>Slide 21</vt:lpstr>
      <vt:lpstr>Slide 22</vt:lpstr>
      <vt:lpstr>In entertainment and leisure…</vt:lpstr>
      <vt:lpstr>Slide 24</vt:lpstr>
      <vt:lpstr>Slide 25</vt:lpstr>
      <vt:lpstr>In employment and education…</vt:lpstr>
      <vt:lpstr>Slide 27</vt:lpstr>
      <vt:lpstr>Slide 28</vt:lpstr>
      <vt:lpstr>Slide 29</vt:lpstr>
      <vt:lpstr>Slide 30</vt:lpstr>
      <vt:lpstr>Eventually civil rights protests broke out in the demand for equality…</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The American Way  </vt:lpstr>
      <vt:lpstr>Themes </vt:lpstr>
      <vt:lpstr>Homework</vt:lpstr>
      <vt:lpstr>Structure </vt:lpstr>
      <vt:lpstr>Social Class in the Novel</vt:lpstr>
      <vt:lpstr>Maycomb </vt:lpstr>
      <vt:lpstr>Scout </vt:lpstr>
      <vt:lpstr>Jean Louis Finch – “Scout”</vt:lpstr>
      <vt:lpstr>Scout Finch Mini Essy </vt:lpstr>
      <vt:lpstr>Atticus Notes </vt:lpstr>
      <vt:lpstr>Atticus Notes </vt:lpstr>
      <vt:lpstr>Atticus </vt:lpstr>
      <vt:lpstr>Mini Essay Question </vt:lpstr>
      <vt:lpstr>Symbolism</vt:lpstr>
      <vt:lpstr>The mockingbird as a symbol </vt:lpstr>
      <vt:lpstr>The Radley House </vt:lpstr>
      <vt:lpstr>The Mad Dog  </vt:lpstr>
      <vt:lpstr>The mad dog/the courtroom</vt:lpstr>
      <vt:lpstr>Vocabulary for TKAM </vt:lpstr>
      <vt:lpstr>Satire in TKAM</vt:lpstr>
      <vt:lpstr>The satire is subtle </vt:lpstr>
      <vt:lpstr>Examples of satire </vt:lpstr>
      <vt:lpstr>Examples of satire </vt:lpstr>
      <vt:lpstr>Dramatic irony (when you know what the character does not) </vt:lpstr>
      <vt:lpstr>TKAM as allegory</vt:lpstr>
      <vt:lpstr>Foreshadowing </vt:lpstr>
      <vt:lpstr>Use of tone in TKAM </vt:lpstr>
      <vt:lpstr>Techniques </vt:lpstr>
      <vt:lpstr>Example  P.E.A.R paragraph</vt:lpstr>
      <vt:lpstr>Example question </vt:lpstr>
      <vt:lpstr>Timed essay question </vt:lpstr>
      <vt:lpstr>Essay Question – 2006 paper </vt:lpstr>
    </vt:vector>
  </TitlesOfParts>
  <Company>Your Organization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Kill A Mockingbird</dc:title>
  <dc:creator>Your User Name</dc:creator>
  <cp:lastModifiedBy>Your User Name</cp:lastModifiedBy>
  <cp:revision>27</cp:revision>
  <dcterms:created xsi:type="dcterms:W3CDTF">2011-11-14T08:44:15Z</dcterms:created>
  <dcterms:modified xsi:type="dcterms:W3CDTF">2012-02-09T11:32:04Z</dcterms:modified>
</cp:coreProperties>
</file>